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2" r:id="rId25"/>
    <p:sldId id="283" r:id="rId26"/>
    <p:sldId id="284"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Tg8dLI+xK+KxwNGaaNxzUSQvb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E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02384-64CD-4AC4-8C5D-6766BC2C1532}">
  <a:tblStyle styleId="{B0902384-64CD-4AC4-8C5D-6766BC2C1532}" styleName="Table_0">
    <a:wholeTbl>
      <a:tcTxStyle b="off" i="off">
        <a:font>
          <a:latin typeface="Century Gothic"/>
          <a:ea typeface="Century Gothic"/>
          <a:cs typeface="Century Gothic"/>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2" autoAdjust="0"/>
    <p:restoredTop sz="88896" autoAdjust="0"/>
  </p:normalViewPr>
  <p:slideViewPr>
    <p:cSldViewPr snapToGrid="0">
      <p:cViewPr varScale="1">
        <p:scale>
          <a:sx n="101" d="100"/>
          <a:sy n="101" d="100"/>
        </p:scale>
        <p:origin x="224"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a0dd70cc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a0dd70cc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a0dd70cc3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a0dd70cc3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ec67511b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ec67511b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ec67511b3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1ec67511b3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c67511b3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1ec67511b3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ec67511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ec67511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ec67511e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1ec67511e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7511e35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1ec67511e35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ec67511e3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1ec67511e3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0dd70cc37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0dd70cc3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ec67511b3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1ec67511b3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ec67511b3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ec67511b3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c67511b3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ec67511b3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ec67511b3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1ec67511b3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ec67511b3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ec67511b3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Speaker: Rohit Kamineni</a:t>
            </a:r>
            <a:endParaRPr dirty="0"/>
          </a:p>
        </p:txBody>
      </p:sp>
      <p:sp>
        <p:nvSpPr>
          <p:cNvPr id="310" name="Google Shape;3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4"/>
          <p:cNvGrpSpPr/>
          <p:nvPr/>
        </p:nvGrpSpPr>
        <p:grpSpPr>
          <a:xfrm>
            <a:off x="0" y="-2373"/>
            <a:ext cx="12192000" cy="6867027"/>
            <a:chOff x="0" y="-2373"/>
            <a:chExt cx="12192000" cy="6867027"/>
          </a:xfrm>
        </p:grpSpPr>
        <p:sp>
          <p:nvSpPr>
            <p:cNvPr id="24" name="Google Shape;24;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 name="Google Shape;31;p14"/>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3" name="Google Shape;33;p14"/>
          <p:cNvSpPr txBox="1">
            <a:spLocks noGrp="1"/>
          </p:cNvSpPr>
          <p:nvPr>
            <p:ph type="dt" idx="10"/>
          </p:nvPr>
        </p:nvSpPr>
        <p:spPr>
          <a:xfrm rot="5400000">
            <a:off x="10089390" y="1792223"/>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ftr" idx="11"/>
          </p:nvPr>
        </p:nvSpPr>
        <p:spPr>
          <a:xfrm rot="5400000">
            <a:off x="8959592" y="3226820"/>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4"/>
          <p:cNvSpPr txBox="1">
            <a:spLocks noGrp="1"/>
          </p:cNvSpPr>
          <p:nvPr>
            <p:ph type="sldNum" idx="12"/>
          </p:nvPr>
        </p:nvSpPr>
        <p:spPr>
          <a:xfrm>
            <a:off x="10351008" y="292608"/>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sz="2800" b="0" i="0" u="none" strike="noStrike" cap="none">
                <a:solidFill>
                  <a:schemeClr val="lt1"/>
                </a:solidFill>
                <a:latin typeface="Century Gothic"/>
                <a:ea typeface="Century Gothic"/>
                <a:cs typeface="Century Gothic"/>
                <a:sym typeface="Century Gothic"/>
              </a:defRPr>
            </a:lvl1pPr>
            <a:lvl2pPr marL="0" lvl="1" indent="0" algn="ctr">
              <a:spcBef>
                <a:spcPts val="0"/>
              </a:spcBef>
              <a:buNone/>
              <a:defRPr sz="2800" b="0" i="0" u="none" strike="noStrike" cap="none">
                <a:solidFill>
                  <a:schemeClr val="lt1"/>
                </a:solidFill>
                <a:latin typeface="Century Gothic"/>
                <a:ea typeface="Century Gothic"/>
                <a:cs typeface="Century Gothic"/>
                <a:sym typeface="Century Gothic"/>
              </a:defRPr>
            </a:lvl2pPr>
            <a:lvl3pPr marL="0" lvl="2" indent="0" algn="ctr">
              <a:spcBef>
                <a:spcPts val="0"/>
              </a:spcBef>
              <a:buNone/>
              <a:defRPr sz="2800" b="0" i="0" u="none" strike="noStrike" cap="none">
                <a:solidFill>
                  <a:schemeClr val="lt1"/>
                </a:solidFill>
                <a:latin typeface="Century Gothic"/>
                <a:ea typeface="Century Gothic"/>
                <a:cs typeface="Century Gothic"/>
                <a:sym typeface="Century Gothic"/>
              </a:defRPr>
            </a:lvl3pPr>
            <a:lvl4pPr marL="0" lvl="3" indent="0" algn="ctr">
              <a:spcBef>
                <a:spcPts val="0"/>
              </a:spcBef>
              <a:buNone/>
              <a:defRPr sz="2800" b="0" i="0" u="none" strike="noStrike" cap="none">
                <a:solidFill>
                  <a:schemeClr val="lt1"/>
                </a:solidFill>
                <a:latin typeface="Century Gothic"/>
                <a:ea typeface="Century Gothic"/>
                <a:cs typeface="Century Gothic"/>
                <a:sym typeface="Century Gothic"/>
              </a:defRPr>
            </a:lvl4pPr>
            <a:lvl5pPr marL="0" lvl="4" indent="0" algn="ctr">
              <a:spcBef>
                <a:spcPts val="0"/>
              </a:spcBef>
              <a:buNone/>
              <a:defRPr sz="2800" b="0" i="0" u="none" strike="noStrike" cap="none">
                <a:solidFill>
                  <a:schemeClr val="lt1"/>
                </a:solidFill>
                <a:latin typeface="Century Gothic"/>
                <a:ea typeface="Century Gothic"/>
                <a:cs typeface="Century Gothic"/>
                <a:sym typeface="Century Gothic"/>
              </a:defRPr>
            </a:lvl5pPr>
            <a:lvl6pPr marL="0" lvl="5" indent="0" algn="ctr">
              <a:spcBef>
                <a:spcPts val="0"/>
              </a:spcBef>
              <a:buNone/>
              <a:defRPr sz="2800" b="0" i="0" u="none" strike="noStrike" cap="none">
                <a:solidFill>
                  <a:schemeClr val="lt1"/>
                </a:solidFill>
                <a:latin typeface="Century Gothic"/>
                <a:ea typeface="Century Gothic"/>
                <a:cs typeface="Century Gothic"/>
                <a:sym typeface="Century Gothic"/>
              </a:defRPr>
            </a:lvl6pPr>
            <a:lvl7pPr marL="0" lvl="6" indent="0" algn="ctr">
              <a:spcBef>
                <a:spcPts val="0"/>
              </a:spcBef>
              <a:buNone/>
              <a:defRPr sz="2800" b="0" i="0" u="none" strike="noStrike" cap="none">
                <a:solidFill>
                  <a:schemeClr val="lt1"/>
                </a:solidFill>
                <a:latin typeface="Century Gothic"/>
                <a:ea typeface="Century Gothic"/>
                <a:cs typeface="Century Gothic"/>
                <a:sym typeface="Century Gothic"/>
              </a:defRPr>
            </a:lvl7pPr>
            <a:lvl8pPr marL="0" lvl="7" indent="0" algn="ctr">
              <a:spcBef>
                <a:spcPts val="0"/>
              </a:spcBef>
              <a:buNone/>
              <a:defRPr sz="2800" b="0" i="0" u="none" strike="noStrike" cap="none">
                <a:solidFill>
                  <a:schemeClr val="lt1"/>
                </a:solidFill>
                <a:latin typeface="Century Gothic"/>
                <a:ea typeface="Century Gothic"/>
                <a:cs typeface="Century Gothic"/>
                <a:sym typeface="Century Gothic"/>
              </a:defRPr>
            </a:lvl8pPr>
            <a:lvl9pPr marL="0" lvl="8" indent="0" algn="ctr">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5"/>
        <p:cNvGrpSpPr/>
        <p:nvPr/>
      </p:nvGrpSpPr>
      <p:grpSpPr>
        <a:xfrm>
          <a:off x="0" y="0"/>
          <a:ext cx="0" cy="0"/>
          <a:chOff x="0" y="0"/>
          <a:chExt cx="0" cy="0"/>
        </a:xfrm>
      </p:grpSpPr>
      <p:grpSp>
        <p:nvGrpSpPr>
          <p:cNvPr id="126" name="Google Shape;126;p23"/>
          <p:cNvGrpSpPr/>
          <p:nvPr/>
        </p:nvGrpSpPr>
        <p:grpSpPr>
          <a:xfrm>
            <a:off x="0" y="-2373"/>
            <a:ext cx="12192000" cy="6867027"/>
            <a:chOff x="0" y="-2373"/>
            <a:chExt cx="12192000" cy="6867027"/>
          </a:xfrm>
        </p:grpSpPr>
        <p:sp>
          <p:nvSpPr>
            <p:cNvPr id="127" name="Google Shape;127;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5" name="Google Shape;135;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6" name="Google Shape;136;p23"/>
          <p:cNvSpPr txBox="1">
            <a:spLocks noGrp="1"/>
          </p:cNvSpPr>
          <p:nvPr>
            <p:ph type="title"/>
          </p:nvPr>
        </p:nvSpPr>
        <p:spPr>
          <a:xfrm>
            <a:off x="1154956" y="4966674"/>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3"/>
          <p:cNvSpPr>
            <a:spLocks noGrp="1"/>
          </p:cNvSpPr>
          <p:nvPr>
            <p:ph type="pic" idx="2"/>
          </p:nvPr>
        </p:nvSpPr>
        <p:spPr>
          <a:xfrm>
            <a:off x="1154955" y="685800"/>
            <a:ext cx="8825658"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8" name="Google Shape;138;p23"/>
          <p:cNvSpPr txBox="1">
            <a:spLocks noGrp="1"/>
          </p:cNvSpPr>
          <p:nvPr>
            <p:ph type="body" idx="1"/>
          </p:nvPr>
        </p:nvSpPr>
        <p:spPr>
          <a:xfrm>
            <a:off x="1154956" y="553666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9" name="Google Shape;139;p2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43"/>
        <p:cNvGrpSpPr/>
        <p:nvPr/>
      </p:nvGrpSpPr>
      <p:grpSpPr>
        <a:xfrm>
          <a:off x="0" y="0"/>
          <a:ext cx="0" cy="0"/>
          <a:chOff x="0" y="0"/>
          <a:chExt cx="0" cy="0"/>
        </a:xfrm>
      </p:grpSpPr>
      <p:grpSp>
        <p:nvGrpSpPr>
          <p:cNvPr id="144" name="Google Shape;144;p24"/>
          <p:cNvGrpSpPr/>
          <p:nvPr/>
        </p:nvGrpSpPr>
        <p:grpSpPr>
          <a:xfrm>
            <a:off x="0" y="-2373"/>
            <a:ext cx="12192000" cy="6867027"/>
            <a:chOff x="0" y="-2373"/>
            <a:chExt cx="12192000" cy="6867027"/>
          </a:xfrm>
        </p:grpSpPr>
        <p:sp>
          <p:nvSpPr>
            <p:cNvPr id="145" name="Google Shape;145;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3" name="Google Shape;153;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4" name="Google Shape;154;p24"/>
          <p:cNvSpPr txBox="1">
            <a:spLocks noGrp="1"/>
          </p:cNvSpPr>
          <p:nvPr>
            <p:ph type="title"/>
          </p:nvPr>
        </p:nvSpPr>
        <p:spPr>
          <a:xfrm>
            <a:off x="1154954" y="1063416"/>
            <a:ext cx="8825659" cy="137975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6" name="Google Shape;156;p2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60"/>
        <p:cNvGrpSpPr/>
        <p:nvPr/>
      </p:nvGrpSpPr>
      <p:grpSpPr>
        <a:xfrm>
          <a:off x="0" y="0"/>
          <a:ext cx="0" cy="0"/>
          <a:chOff x="0" y="0"/>
          <a:chExt cx="0" cy="0"/>
        </a:xfrm>
      </p:grpSpPr>
      <p:grpSp>
        <p:nvGrpSpPr>
          <p:cNvPr id="161" name="Google Shape;161;p25"/>
          <p:cNvGrpSpPr/>
          <p:nvPr/>
        </p:nvGrpSpPr>
        <p:grpSpPr>
          <a:xfrm>
            <a:off x="0" y="-2373"/>
            <a:ext cx="12192000" cy="6867027"/>
            <a:chOff x="0" y="-2373"/>
            <a:chExt cx="12192000" cy="6867027"/>
          </a:xfrm>
        </p:grpSpPr>
        <p:sp>
          <p:nvSpPr>
            <p:cNvPr id="162" name="Google Shape;162;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0" name="Google Shape;170;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1" name="Google Shape;171;p25"/>
          <p:cNvSpPr txBox="1"/>
          <p:nvPr/>
        </p:nvSpPr>
        <p:spPr>
          <a:xfrm>
            <a:off x="9719438" y="2631815"/>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600" b="0" i="0" u="none" strike="noStrike" cap="none">
                <a:solidFill>
                  <a:schemeClr val="accent1"/>
                </a:solidFill>
                <a:latin typeface="Arial"/>
                <a:ea typeface="Arial"/>
                <a:cs typeface="Arial"/>
                <a:sym typeface="Arial"/>
              </a:rPr>
              <a:t>”</a:t>
            </a:r>
            <a:endParaRPr/>
          </a:p>
        </p:txBody>
      </p:sp>
      <p:sp>
        <p:nvSpPr>
          <p:cNvPr id="172" name="Google Shape;172;p25"/>
          <p:cNvSpPr txBox="1"/>
          <p:nvPr/>
        </p:nvSpPr>
        <p:spPr>
          <a:xfrm>
            <a:off x="898295" y="591093"/>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600" b="0" i="0" u="none" strike="noStrike" cap="none">
                <a:solidFill>
                  <a:schemeClr val="accent1"/>
                </a:solidFill>
                <a:latin typeface="Arial"/>
                <a:ea typeface="Arial"/>
                <a:cs typeface="Arial"/>
                <a:sym typeface="Arial"/>
              </a:rPr>
              <a:t>“</a:t>
            </a:r>
            <a:endParaRPr/>
          </a:p>
        </p:txBody>
      </p:sp>
      <p:sp>
        <p:nvSpPr>
          <p:cNvPr id="173" name="Google Shape;173;p25"/>
          <p:cNvSpPr txBox="1">
            <a:spLocks noGrp="1"/>
          </p:cNvSpPr>
          <p:nvPr>
            <p:ph type="title"/>
          </p:nvPr>
        </p:nvSpPr>
        <p:spPr>
          <a:xfrm>
            <a:off x="1581878" y="980517"/>
            <a:ext cx="8453906" cy="26982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5"/>
          <p:cNvSpPr txBox="1">
            <a:spLocks noGrp="1"/>
          </p:cNvSpPr>
          <p:nvPr>
            <p:ph type="body" idx="1"/>
          </p:nvPr>
        </p:nvSpPr>
        <p:spPr>
          <a:xfrm>
            <a:off x="1945945" y="3678766"/>
            <a:ext cx="7725772"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5" name="Google Shape;175;p2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6" name="Google Shape;176;p2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80"/>
        <p:cNvGrpSpPr/>
        <p:nvPr/>
      </p:nvGrpSpPr>
      <p:grpSpPr>
        <a:xfrm>
          <a:off x="0" y="0"/>
          <a:ext cx="0" cy="0"/>
          <a:chOff x="0" y="0"/>
          <a:chExt cx="0" cy="0"/>
        </a:xfrm>
      </p:grpSpPr>
      <p:grpSp>
        <p:nvGrpSpPr>
          <p:cNvPr id="181" name="Google Shape;181;p26"/>
          <p:cNvGrpSpPr/>
          <p:nvPr/>
        </p:nvGrpSpPr>
        <p:grpSpPr>
          <a:xfrm>
            <a:off x="0" y="-2373"/>
            <a:ext cx="12192000" cy="6867027"/>
            <a:chOff x="0" y="-2373"/>
            <a:chExt cx="12192000" cy="6867027"/>
          </a:xfrm>
        </p:grpSpPr>
        <p:sp>
          <p:nvSpPr>
            <p:cNvPr id="182" name="Google Shape;182;p2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0" name="Google Shape;190;p2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1" name="Google Shape;191;p26"/>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6"/>
          <p:cNvSpPr txBox="1">
            <a:spLocks noGrp="1"/>
          </p:cNvSpPr>
          <p:nvPr>
            <p:ph type="body" idx="1"/>
          </p:nvPr>
        </p:nvSpPr>
        <p:spPr>
          <a:xfrm>
            <a:off x="1154954" y="5033068"/>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93" name="Google Shape;193;p2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27"/>
          <p:cNvSpPr txBox="1">
            <a:spLocks noGrp="1"/>
          </p:cNvSpPr>
          <p:nvPr>
            <p:ph type="body" idx="1"/>
          </p:nvPr>
        </p:nvSpPr>
        <p:spPr>
          <a:xfrm>
            <a:off x="1154954" y="2617299"/>
            <a:ext cx="312916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0" name="Google Shape;200;p27"/>
          <p:cNvSpPr txBox="1">
            <a:spLocks noGrp="1"/>
          </p:cNvSpPr>
          <p:nvPr>
            <p:ph type="body" idx="2"/>
          </p:nvPr>
        </p:nvSpPr>
        <p:spPr>
          <a:xfrm>
            <a:off x="1154954" y="3193561"/>
            <a:ext cx="3129168" cy="28334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1" name="Google Shape;201;p27"/>
          <p:cNvSpPr txBox="1">
            <a:spLocks noGrp="1"/>
          </p:cNvSpPr>
          <p:nvPr>
            <p:ph type="body" idx="3"/>
          </p:nvPr>
        </p:nvSpPr>
        <p:spPr>
          <a:xfrm>
            <a:off x="4512721" y="2603502"/>
            <a:ext cx="31453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2" name="Google Shape;202;p27"/>
          <p:cNvSpPr txBox="1">
            <a:spLocks noGrp="1"/>
          </p:cNvSpPr>
          <p:nvPr>
            <p:ph type="body" idx="4"/>
          </p:nvPr>
        </p:nvSpPr>
        <p:spPr>
          <a:xfrm>
            <a:off x="4512721" y="3193561"/>
            <a:ext cx="3145380" cy="2833495"/>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3" name="Google Shape;203;p27"/>
          <p:cNvSpPr txBox="1">
            <a:spLocks noGrp="1"/>
          </p:cNvSpPr>
          <p:nvPr>
            <p:ph type="body" idx="5"/>
          </p:nvPr>
        </p:nvSpPr>
        <p:spPr>
          <a:xfrm>
            <a:off x="7886700" y="2617299"/>
            <a:ext cx="3161029" cy="576261"/>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4" name="Google Shape;204;p27"/>
          <p:cNvSpPr txBox="1">
            <a:spLocks noGrp="1"/>
          </p:cNvSpPr>
          <p:nvPr>
            <p:ph type="body" idx="6"/>
          </p:nvPr>
        </p:nvSpPr>
        <p:spPr>
          <a:xfrm>
            <a:off x="7886700" y="3193561"/>
            <a:ext cx="3164719" cy="28334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5" name="Google Shape;205;p27"/>
          <p:cNvCxnSpPr/>
          <p:nvPr/>
        </p:nvCxnSpPr>
        <p:spPr>
          <a:xfrm>
            <a:off x="440397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cxnSp>
        <p:nvCxnSpPr>
          <p:cNvPr id="206" name="Google Shape;206;p27"/>
          <p:cNvCxnSpPr/>
          <p:nvPr/>
        </p:nvCxnSpPr>
        <p:spPr>
          <a:xfrm>
            <a:off x="777240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sp>
        <p:nvSpPr>
          <p:cNvPr id="207" name="Google Shape;207;p2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8"/>
          <p:cNvSpPr txBox="1">
            <a:spLocks noGrp="1"/>
          </p:cNvSpPr>
          <p:nvPr>
            <p:ph type="body" idx="1"/>
          </p:nvPr>
        </p:nvSpPr>
        <p:spPr>
          <a:xfrm>
            <a:off x="1154952" y="4532845"/>
            <a:ext cx="30504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3" name="Google Shape;213;p28"/>
          <p:cNvSpPr>
            <a:spLocks noGrp="1"/>
          </p:cNvSpPr>
          <p:nvPr>
            <p:ph type="pic" idx="2"/>
          </p:nvPr>
        </p:nvSpPr>
        <p:spPr>
          <a:xfrm>
            <a:off x="1334552"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4" name="Google Shape;214;p28"/>
          <p:cNvSpPr txBox="1">
            <a:spLocks noGrp="1"/>
          </p:cNvSpPr>
          <p:nvPr>
            <p:ph type="body" idx="3"/>
          </p:nvPr>
        </p:nvSpPr>
        <p:spPr>
          <a:xfrm>
            <a:off x="1154953" y="5109107"/>
            <a:ext cx="3050437" cy="9179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5" name="Google Shape;215;p28"/>
          <p:cNvSpPr txBox="1">
            <a:spLocks noGrp="1"/>
          </p:cNvSpPr>
          <p:nvPr>
            <p:ph type="body" idx="4"/>
          </p:nvPr>
        </p:nvSpPr>
        <p:spPr>
          <a:xfrm>
            <a:off x="4572537" y="4532846"/>
            <a:ext cx="3046766" cy="651156"/>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6" name="Google Shape;216;p28"/>
          <p:cNvSpPr>
            <a:spLocks noGrp="1"/>
          </p:cNvSpPr>
          <p:nvPr>
            <p:ph type="pic" idx="5"/>
          </p:nvPr>
        </p:nvSpPr>
        <p:spPr>
          <a:xfrm>
            <a:off x="4748463" y="2603500"/>
            <a:ext cx="2691241"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7" name="Google Shape;217;p28"/>
          <p:cNvSpPr txBox="1">
            <a:spLocks noGrp="1"/>
          </p:cNvSpPr>
          <p:nvPr>
            <p:ph type="body" idx="6"/>
          </p:nvPr>
        </p:nvSpPr>
        <p:spPr>
          <a:xfrm>
            <a:off x="4568865" y="5184002"/>
            <a:ext cx="3050438" cy="84305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8" name="Google Shape;218;p28"/>
          <p:cNvSpPr txBox="1">
            <a:spLocks noGrp="1"/>
          </p:cNvSpPr>
          <p:nvPr>
            <p:ph type="body" idx="7"/>
          </p:nvPr>
        </p:nvSpPr>
        <p:spPr>
          <a:xfrm>
            <a:off x="7983434" y="4532847"/>
            <a:ext cx="3050438" cy="651154"/>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9" name="Google Shape;219;p28"/>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20" name="Google Shape;220;p28"/>
          <p:cNvSpPr txBox="1">
            <a:spLocks noGrp="1"/>
          </p:cNvSpPr>
          <p:nvPr>
            <p:ph type="body" idx="9"/>
          </p:nvPr>
        </p:nvSpPr>
        <p:spPr>
          <a:xfrm>
            <a:off x="7983434" y="5184001"/>
            <a:ext cx="3050437" cy="84305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21" name="Google Shape;221;p28"/>
          <p:cNvCxnSpPr/>
          <p:nvPr/>
        </p:nvCxnSpPr>
        <p:spPr>
          <a:xfrm>
            <a:off x="4388153" y="2603500"/>
            <a:ext cx="0" cy="3517594"/>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2" name="Google Shape;222;p28"/>
          <p:cNvCxnSpPr/>
          <p:nvPr/>
        </p:nvCxnSpPr>
        <p:spPr>
          <a:xfrm>
            <a:off x="7801905" y="2603500"/>
            <a:ext cx="0" cy="34925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3" name="Google Shape;223;p28"/>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28"/>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1154953" y="973668"/>
            <a:ext cx="8825660"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9"/>
          <p:cNvSpPr txBox="1">
            <a:spLocks noGrp="1"/>
          </p:cNvSpPr>
          <p:nvPr>
            <p:ph type="body" idx="1"/>
          </p:nvPr>
        </p:nvSpPr>
        <p:spPr>
          <a:xfrm rot="5400000">
            <a:off x="3827511" y="-69056"/>
            <a:ext cx="3416300" cy="876141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9" name="Google Shape;229;p2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32"/>
        <p:cNvGrpSpPr/>
        <p:nvPr/>
      </p:nvGrpSpPr>
      <p:grpSpPr>
        <a:xfrm>
          <a:off x="0" y="0"/>
          <a:ext cx="0" cy="0"/>
          <a:chOff x="0" y="0"/>
          <a:chExt cx="0" cy="0"/>
        </a:xfrm>
      </p:grpSpPr>
      <p:grpSp>
        <p:nvGrpSpPr>
          <p:cNvPr id="233" name="Google Shape;233;p30"/>
          <p:cNvGrpSpPr/>
          <p:nvPr/>
        </p:nvGrpSpPr>
        <p:grpSpPr>
          <a:xfrm>
            <a:off x="0" y="-2373"/>
            <a:ext cx="12192000" cy="6867027"/>
            <a:chOff x="0" y="-2373"/>
            <a:chExt cx="12192000" cy="6867027"/>
          </a:xfrm>
        </p:grpSpPr>
        <p:sp>
          <p:nvSpPr>
            <p:cNvPr id="234" name="Google Shape;234;p3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3" name="Google Shape;243;p3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4" name="Google Shape;244;p30"/>
          <p:cNvSpPr txBox="1">
            <a:spLocks noGrp="1"/>
          </p:cNvSpPr>
          <p:nvPr>
            <p:ph type="title"/>
          </p:nvPr>
        </p:nvSpPr>
        <p:spPr>
          <a:xfrm rot="5400000">
            <a:off x="6909428" y="2945796"/>
            <a:ext cx="4748589" cy="141393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30"/>
          <p:cNvSpPr txBox="1">
            <a:spLocks noGrp="1"/>
          </p:cNvSpPr>
          <p:nvPr>
            <p:ph type="body" idx="1"/>
          </p:nvPr>
        </p:nvSpPr>
        <p:spPr>
          <a:xfrm rot="5400000">
            <a:off x="1904432" y="528990"/>
            <a:ext cx="4748590" cy="6247546"/>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6" name="Google Shape;246;p3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1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0" name="Google Shape;40;p1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3"/>
        <p:cNvGrpSpPr/>
        <p:nvPr/>
      </p:nvGrpSpPr>
      <p:grpSpPr>
        <a:xfrm>
          <a:off x="0" y="0"/>
          <a:ext cx="0" cy="0"/>
          <a:chOff x="0" y="0"/>
          <a:chExt cx="0" cy="0"/>
        </a:xfrm>
      </p:grpSpPr>
      <p:grpSp>
        <p:nvGrpSpPr>
          <p:cNvPr id="44" name="Google Shape;44;p16"/>
          <p:cNvGrpSpPr/>
          <p:nvPr/>
        </p:nvGrpSpPr>
        <p:grpSpPr>
          <a:xfrm>
            <a:off x="0" y="-2373"/>
            <a:ext cx="12192000" cy="6867027"/>
            <a:chOff x="0" y="-2373"/>
            <a:chExt cx="12192000" cy="6867027"/>
          </a:xfrm>
        </p:grpSpPr>
        <p:sp>
          <p:nvSpPr>
            <p:cNvPr id="45" name="Google Shape;45;p1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6"/>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6"/>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6"/>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4" name="Google Shape;54;p1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5" name="Google Shape;55;p16"/>
          <p:cNvSpPr txBox="1">
            <a:spLocks noGrp="1"/>
          </p:cNvSpPr>
          <p:nvPr>
            <p:ph type="title"/>
          </p:nvPr>
        </p:nvSpPr>
        <p:spPr>
          <a:xfrm>
            <a:off x="1154956" y="2677645"/>
            <a:ext cx="4351023"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6895558" y="2677644"/>
            <a:ext cx="3755379" cy="2283823"/>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7" name="Google Shape;57;p1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17"/>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5" name="Google Shape;65;p1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1" name="Google Shape;71;p18"/>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2" name="Google Shape;72;p18"/>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3" name="Google Shape;73;p18"/>
          <p:cNvSpPr txBox="1">
            <a:spLocks noGrp="1"/>
          </p:cNvSpPr>
          <p:nvPr>
            <p:ph type="body" idx="4"/>
          </p:nvPr>
        </p:nvSpPr>
        <p:spPr>
          <a:xfrm>
            <a:off x="6208710"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4" name="Google Shape;74;p18"/>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2"/>
        <p:cNvGrpSpPr/>
        <p:nvPr/>
      </p:nvGrpSpPr>
      <p:grpSpPr>
        <a:xfrm>
          <a:off x="0" y="0"/>
          <a:ext cx="0" cy="0"/>
          <a:chOff x="0" y="0"/>
          <a:chExt cx="0" cy="0"/>
        </a:xfrm>
      </p:grpSpPr>
      <p:sp>
        <p:nvSpPr>
          <p:cNvPr id="83" name="Google Shape;83;p2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7"/>
        <p:cNvGrpSpPr/>
        <p:nvPr/>
      </p:nvGrpSpPr>
      <p:grpSpPr>
        <a:xfrm>
          <a:off x="0" y="0"/>
          <a:ext cx="0" cy="0"/>
          <a:chOff x="0" y="0"/>
          <a:chExt cx="0" cy="0"/>
        </a:xfrm>
      </p:grpSpPr>
      <p:grpSp>
        <p:nvGrpSpPr>
          <p:cNvPr id="88" name="Google Shape;88;p21"/>
          <p:cNvGrpSpPr/>
          <p:nvPr/>
        </p:nvGrpSpPr>
        <p:grpSpPr>
          <a:xfrm>
            <a:off x="0" y="-2373"/>
            <a:ext cx="12192000" cy="6867027"/>
            <a:chOff x="0" y="-2373"/>
            <a:chExt cx="12192000" cy="6867027"/>
          </a:xfrm>
        </p:grpSpPr>
        <p:sp>
          <p:nvSpPr>
            <p:cNvPr id="89" name="Google Shape;89;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8" name="Google Shape;98;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9" name="Google Shape;99;p21"/>
          <p:cNvSpPr txBox="1">
            <a:spLocks noGrp="1"/>
          </p:cNvSpPr>
          <p:nvPr>
            <p:ph type="title"/>
          </p:nvPr>
        </p:nvSpPr>
        <p:spPr>
          <a:xfrm>
            <a:off x="1154954" y="1295400"/>
            <a:ext cx="2793159"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1"/>
          <p:cNvSpPr txBox="1">
            <a:spLocks noGrp="1"/>
          </p:cNvSpPr>
          <p:nvPr>
            <p:ph type="body" idx="1"/>
          </p:nvPr>
        </p:nvSpPr>
        <p:spPr>
          <a:xfrm>
            <a:off x="5781146" y="1447800"/>
            <a:ext cx="5190065"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1" name="Google Shape;101;p21"/>
          <p:cNvSpPr txBox="1">
            <a:spLocks noGrp="1"/>
          </p:cNvSpPr>
          <p:nvPr>
            <p:ph type="body" idx="2"/>
          </p:nvPr>
        </p:nvSpPr>
        <p:spPr>
          <a:xfrm>
            <a:off x="1154955" y="2895600"/>
            <a:ext cx="2793158" cy="312927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2" name="Google Shape;102;p2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6"/>
        <p:cNvGrpSpPr/>
        <p:nvPr/>
      </p:nvGrpSpPr>
      <p:grpSpPr>
        <a:xfrm>
          <a:off x="0" y="0"/>
          <a:ext cx="0" cy="0"/>
          <a:chOff x="0" y="0"/>
          <a:chExt cx="0" cy="0"/>
        </a:xfrm>
      </p:grpSpPr>
      <p:grpSp>
        <p:nvGrpSpPr>
          <p:cNvPr id="107" name="Google Shape;107;p22"/>
          <p:cNvGrpSpPr/>
          <p:nvPr/>
        </p:nvGrpSpPr>
        <p:grpSpPr>
          <a:xfrm>
            <a:off x="0" y="-2373"/>
            <a:ext cx="12192000" cy="6867027"/>
            <a:chOff x="0" y="-2373"/>
            <a:chExt cx="12192000" cy="6867027"/>
          </a:xfrm>
        </p:grpSpPr>
        <p:sp>
          <p:nvSpPr>
            <p:cNvPr id="108" name="Google Shape;108;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22"/>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8" name="Google Shape;118;p22"/>
          <p:cNvSpPr txBox="1">
            <a:spLocks noGrp="1"/>
          </p:cNvSpPr>
          <p:nvPr>
            <p:ph type="title"/>
          </p:nvPr>
        </p:nvSpPr>
        <p:spPr>
          <a:xfrm>
            <a:off x="1153907" y="1693332"/>
            <a:ext cx="3860260" cy="17356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2"/>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0" name="Google Shape;120;p22"/>
          <p:cNvSpPr txBox="1">
            <a:spLocks noGrp="1"/>
          </p:cNvSpPr>
          <p:nvPr>
            <p:ph type="body" idx="1"/>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1" name="Google Shape;121;p2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3"/>
          <p:cNvGrpSpPr/>
          <p:nvPr/>
        </p:nvGrpSpPr>
        <p:grpSpPr>
          <a:xfrm>
            <a:off x="0" y="-2373"/>
            <a:ext cx="12192000" cy="6867027"/>
            <a:chOff x="0" y="-2373"/>
            <a:chExt cx="12192000" cy="6867027"/>
          </a:xfrm>
        </p:grpSpPr>
        <p:sp>
          <p:nvSpPr>
            <p:cNvPr id="7" name="Google Shape;7;p13"/>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3"/>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3"/>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3"/>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sakshigoyal7/credit-card-customer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1"/>
          <p:cNvSpPr txBox="1">
            <a:spLocks noGrp="1"/>
          </p:cNvSpPr>
          <p:nvPr>
            <p:ph type="ctrTitle"/>
          </p:nvPr>
        </p:nvSpPr>
        <p:spPr>
          <a:xfrm>
            <a:off x="7838525" y="1113050"/>
            <a:ext cx="3704400" cy="3282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5400"/>
              <a:buFont typeface="Century Gothic"/>
              <a:buNone/>
            </a:pPr>
            <a:r>
              <a:rPr lang="en-US"/>
              <a:t>Customer Churn</a:t>
            </a:r>
            <a:endParaRPr/>
          </a:p>
        </p:txBody>
      </p:sp>
      <p:sp>
        <p:nvSpPr>
          <p:cNvPr id="255" name="Google Shape;255;p1"/>
          <p:cNvSpPr txBox="1">
            <a:spLocks noGrp="1"/>
          </p:cNvSpPr>
          <p:nvPr>
            <p:ph type="subTitle" idx="1"/>
          </p:nvPr>
        </p:nvSpPr>
        <p:spPr>
          <a:xfrm>
            <a:off x="8160775" y="4591675"/>
            <a:ext cx="3460200" cy="115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880"/>
              <a:buNone/>
            </a:pPr>
            <a:r>
              <a:rPr lang="en-US" sz="1100"/>
              <a:t>UCONN OPIM-5604-PREDICTIVE MODELING-FINAL PROJECT</a:t>
            </a:r>
            <a:endParaRPr/>
          </a:p>
          <a:p>
            <a:pPr marL="0" lvl="0" indent="0" algn="l" rtl="0">
              <a:lnSpc>
                <a:spcPct val="90000"/>
              </a:lnSpc>
              <a:spcBef>
                <a:spcPts val="1000"/>
              </a:spcBef>
              <a:spcAft>
                <a:spcPts val="0"/>
              </a:spcAft>
              <a:buSzPts val="880"/>
              <a:buNone/>
            </a:pPr>
            <a:r>
              <a:rPr lang="en-US" sz="1100"/>
              <a:t>GROUP 8B</a:t>
            </a:r>
            <a:endParaRPr/>
          </a:p>
          <a:p>
            <a:pPr marL="0" lvl="0" indent="0" algn="l" rtl="0">
              <a:lnSpc>
                <a:spcPct val="90000"/>
              </a:lnSpc>
              <a:spcBef>
                <a:spcPts val="1000"/>
              </a:spcBef>
              <a:spcAft>
                <a:spcPts val="0"/>
              </a:spcAft>
              <a:buSzPts val="880"/>
              <a:buNone/>
            </a:pPr>
            <a:r>
              <a:rPr lang="en-US" sz="1100"/>
              <a:t> SUPRAJA BALA, RYAN NELSON, ROHIT KAMINENI</a:t>
            </a:r>
            <a:endParaRPr sz="1100"/>
          </a:p>
        </p:txBody>
      </p:sp>
      <p:pic>
        <p:nvPicPr>
          <p:cNvPr id="256" name="Google Shape;256;p1" descr="Bank"/>
          <p:cNvPicPr preferRelativeResize="0"/>
          <p:nvPr/>
        </p:nvPicPr>
        <p:blipFill rotWithShape="1">
          <a:blip r:embed="rId3">
            <a:alphaModFix/>
          </a:blip>
          <a:srcRect/>
          <a:stretch/>
        </p:blipFill>
        <p:spPr>
          <a:xfrm>
            <a:off x="2030837" y="1113063"/>
            <a:ext cx="4628758" cy="4628758"/>
          </a:xfrm>
          <a:prstGeom prst="roundRect">
            <a:avLst>
              <a:gd name="adj" fmla="val 1858"/>
            </a:avLst>
          </a:prstGeom>
          <a:noFill/>
          <a:ln>
            <a:noFill/>
          </a:ln>
          <a:effectLst>
            <a:outerShdw blurRad="50800" dist="50800" dir="5400000" algn="tl" rotWithShape="0">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Conclusion &amp; Business Findings</a:t>
            </a:r>
            <a:endParaRPr/>
          </a:p>
        </p:txBody>
      </p:sp>
      <p:sp>
        <p:nvSpPr>
          <p:cNvPr id="319" name="Google Shape;319;p5"/>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Century Gothic"/>
              <a:buNone/>
            </a:pPr>
            <a:r>
              <a:rPr lang="en-US"/>
              <a:t>Appendix</a:t>
            </a:r>
            <a:endParaRPr/>
          </a:p>
        </p:txBody>
      </p:sp>
      <p:sp>
        <p:nvSpPr>
          <p:cNvPr id="325" name="Google Shape;325;p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US"/>
              <a:t>MODEL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Regression</a:t>
            </a:r>
            <a:endParaRPr/>
          </a:p>
        </p:txBody>
      </p:sp>
      <p:graphicFrame>
        <p:nvGraphicFramePr>
          <p:cNvPr id="331" name="Google Shape;331;p7"/>
          <p:cNvGraphicFramePr/>
          <p:nvPr>
            <p:extLst>
              <p:ext uri="{D42A27DB-BD31-4B8C-83A1-F6EECF244321}">
                <p14:modId xmlns:p14="http://schemas.microsoft.com/office/powerpoint/2010/main" val="3075313363"/>
              </p:ext>
            </p:extLst>
          </p:nvPr>
        </p:nvGraphicFramePr>
        <p:xfrm>
          <a:off x="429768" y="4846320"/>
          <a:ext cx="4404369" cy="1902358"/>
        </p:xfrm>
        <a:graphic>
          <a:graphicData uri="http://schemas.openxmlformats.org/drawingml/2006/table">
            <a:tbl>
              <a:tblPr>
                <a:gradFill>
                  <a:gsLst>
                    <a:gs pos="0">
                      <a:srgbClr val="ECF4DB"/>
                    </a:gs>
                    <a:gs pos="100000">
                      <a:srgbClr val="BFDD74"/>
                    </a:gs>
                  </a:gsLst>
                  <a:lin ang="5400000" scaled="0"/>
                </a:gradFill>
                <a:tableStyleId>{B0902384-64CD-4AC4-8C5D-6766BC2C1532}</a:tableStyleId>
              </a:tblPr>
              <a:tblGrid>
                <a:gridCol w="1487747">
                  <a:extLst>
                    <a:ext uri="{9D8B030D-6E8A-4147-A177-3AD203B41FA5}">
                      <a16:colId xmlns:a16="http://schemas.microsoft.com/office/drawing/2014/main" val="20000"/>
                    </a:ext>
                  </a:extLst>
                </a:gridCol>
                <a:gridCol w="981956">
                  <a:extLst>
                    <a:ext uri="{9D8B030D-6E8A-4147-A177-3AD203B41FA5}">
                      <a16:colId xmlns:a16="http://schemas.microsoft.com/office/drawing/2014/main" val="20001"/>
                    </a:ext>
                  </a:extLst>
                </a:gridCol>
                <a:gridCol w="1073980">
                  <a:extLst>
                    <a:ext uri="{9D8B030D-6E8A-4147-A177-3AD203B41FA5}">
                      <a16:colId xmlns:a16="http://schemas.microsoft.com/office/drawing/2014/main" val="20002"/>
                    </a:ext>
                  </a:extLst>
                </a:gridCol>
                <a:gridCol w="860686">
                  <a:extLst>
                    <a:ext uri="{9D8B030D-6E8A-4147-A177-3AD203B41FA5}">
                      <a16:colId xmlns:a16="http://schemas.microsoft.com/office/drawing/2014/main" val="20003"/>
                    </a:ext>
                  </a:extLst>
                </a:gridCol>
              </a:tblGrid>
              <a:tr h="422991">
                <a:tc>
                  <a:txBody>
                    <a:bodyPr/>
                    <a:lstStyle/>
                    <a:p>
                      <a:pPr marL="0" lvl="0" indent="0" algn="l" rtl="0">
                        <a:spcBef>
                          <a:spcPts val="0"/>
                        </a:spcBef>
                        <a:spcAft>
                          <a:spcPts val="0"/>
                        </a:spcAft>
                        <a:buNone/>
                      </a:pPr>
                      <a:endParaRPr sz="700" u="none" strike="noStrike" cap="none"/>
                    </a:p>
                  </a:txBody>
                  <a:tcPr marL="91425" marR="91425" marT="91425" marB="91425"/>
                </a:tc>
                <a:tc>
                  <a:txBody>
                    <a:bodyPr/>
                    <a:lstStyle/>
                    <a:p>
                      <a:pPr marL="0" lvl="0" indent="0" algn="l" rtl="0">
                        <a:spcBef>
                          <a:spcPts val="0"/>
                        </a:spcBef>
                        <a:spcAft>
                          <a:spcPts val="0"/>
                        </a:spcAft>
                        <a:buNone/>
                      </a:pPr>
                      <a:r>
                        <a:rPr lang="en-US" sz="1000" dirty="0"/>
                        <a:t>Training</a:t>
                      </a:r>
                      <a:endParaRPr sz="700" u="none" strike="noStrike" cap="none" dirty="0"/>
                    </a:p>
                  </a:txBody>
                  <a:tcPr marL="91425" marR="91425" marT="91425" marB="91425"/>
                </a:tc>
                <a:tc>
                  <a:txBody>
                    <a:bodyPr/>
                    <a:lstStyle/>
                    <a:p>
                      <a:pPr marL="0" lvl="0" indent="0" algn="l" rtl="0">
                        <a:spcBef>
                          <a:spcPts val="0"/>
                        </a:spcBef>
                        <a:spcAft>
                          <a:spcPts val="0"/>
                        </a:spcAft>
                        <a:buNone/>
                      </a:pPr>
                      <a:r>
                        <a:rPr lang="en-US" sz="1000"/>
                        <a:t>Validation</a:t>
                      </a:r>
                      <a:endParaRPr sz="700" u="none" strike="noStrike" cap="none"/>
                    </a:p>
                  </a:txBody>
                  <a:tcPr marL="91425" marR="91425" marT="91425" marB="91425"/>
                </a:tc>
                <a:tc>
                  <a:txBody>
                    <a:bodyPr/>
                    <a:lstStyle/>
                    <a:p>
                      <a:pPr marL="0" lvl="0" indent="0" algn="l" rtl="0">
                        <a:spcBef>
                          <a:spcPts val="0"/>
                        </a:spcBef>
                        <a:spcAft>
                          <a:spcPts val="0"/>
                        </a:spcAft>
                        <a:buNone/>
                      </a:pPr>
                      <a:r>
                        <a:rPr lang="en-US" sz="1000"/>
                        <a:t>Test</a:t>
                      </a:r>
                      <a:endParaRPr sz="700" u="none" strike="noStrike" cap="none"/>
                    </a:p>
                  </a:txBody>
                  <a:tcPr marL="91425" marR="91425" marT="91425" marB="91425"/>
                </a:tc>
                <a:extLst>
                  <a:ext uri="{0D108BD9-81ED-4DB2-BD59-A6C34878D82A}">
                    <a16:rowId xmlns:a16="http://schemas.microsoft.com/office/drawing/2014/main" val="10000"/>
                  </a:ext>
                </a:extLst>
              </a:tr>
              <a:tr h="432045">
                <a:tc>
                  <a:txBody>
                    <a:bodyPr/>
                    <a:lstStyle/>
                    <a:p>
                      <a:pPr marL="0" lvl="0" indent="0" algn="l" rtl="0">
                        <a:spcBef>
                          <a:spcPts val="0"/>
                        </a:spcBef>
                        <a:spcAft>
                          <a:spcPts val="0"/>
                        </a:spcAft>
                        <a:buNone/>
                      </a:pPr>
                      <a:r>
                        <a:rPr lang="en-US" sz="1000"/>
                        <a:t>Total Accuracy</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dirty="0"/>
                        <a:t>0.90014</a:t>
                      </a:r>
                      <a:endParaRPr sz="1000" dirty="0"/>
                    </a:p>
                  </a:txBody>
                  <a:tcPr marL="91425" marR="91425" marT="91425" marB="91425"/>
                </a:tc>
                <a:tc>
                  <a:txBody>
                    <a:bodyPr/>
                    <a:lstStyle/>
                    <a:p>
                      <a:pPr marL="0" lvl="0" indent="0" algn="r" rtl="0">
                        <a:lnSpc>
                          <a:spcPct val="115000"/>
                        </a:lnSpc>
                        <a:spcBef>
                          <a:spcPts val="0"/>
                        </a:spcBef>
                        <a:spcAft>
                          <a:spcPts val="0"/>
                        </a:spcAft>
                        <a:buNone/>
                      </a:pPr>
                      <a:r>
                        <a:rPr lang="en-US" sz="1000"/>
                        <a:t>0.9105634</a:t>
                      </a:r>
                      <a:endParaRPr sz="700" u="none" strike="noStrike" cap="none"/>
                    </a:p>
                  </a:txBody>
                  <a:tcPr marL="91425" marR="91425" marT="91425" marB="91425"/>
                </a:tc>
                <a:tc>
                  <a:txBody>
                    <a:bodyPr/>
                    <a:lstStyle/>
                    <a:p>
                      <a:pPr marL="0" lvl="0" indent="0" algn="r" rtl="0">
                        <a:lnSpc>
                          <a:spcPct val="115000"/>
                        </a:lnSpc>
                        <a:spcBef>
                          <a:spcPts val="0"/>
                        </a:spcBef>
                        <a:spcAft>
                          <a:spcPts val="0"/>
                        </a:spcAft>
                        <a:buNone/>
                      </a:pPr>
                      <a:r>
                        <a:rPr lang="en-US" sz="1000" dirty="0"/>
                        <a:t>0.894662</a:t>
                      </a:r>
                      <a:endParaRPr sz="700" u="none" strike="noStrike" cap="none" dirty="0"/>
                    </a:p>
                  </a:txBody>
                  <a:tcPr marL="91425" marR="91425" marT="91425" marB="91425"/>
                </a:tc>
                <a:extLst>
                  <a:ext uri="{0D108BD9-81ED-4DB2-BD59-A6C34878D82A}">
                    <a16:rowId xmlns:a16="http://schemas.microsoft.com/office/drawing/2014/main" val="10001"/>
                  </a:ext>
                </a:extLst>
              </a:tr>
              <a:tr h="615277">
                <a:tc>
                  <a:txBody>
                    <a:bodyPr/>
                    <a:lstStyle/>
                    <a:p>
                      <a:pPr marL="0" lvl="0" indent="0" algn="l" rtl="0">
                        <a:spcBef>
                          <a:spcPts val="0"/>
                        </a:spcBef>
                        <a:spcAft>
                          <a:spcPts val="0"/>
                        </a:spcAft>
                        <a:buNone/>
                      </a:pPr>
                      <a:r>
                        <a:rPr lang="en-US" sz="1000" dirty="0"/>
                        <a:t>Accuracy of the 1 Prediction</a:t>
                      </a:r>
                      <a:endParaRPr sz="1000" dirty="0"/>
                    </a:p>
                  </a:txBody>
                  <a:tcPr marL="91425" marR="91425" marT="91425" marB="91425"/>
                </a:tc>
                <a:tc>
                  <a:txBody>
                    <a:bodyPr/>
                    <a:lstStyle/>
                    <a:p>
                      <a:pPr marL="0" lvl="0" indent="0" algn="r" rtl="0">
                        <a:lnSpc>
                          <a:spcPct val="115000"/>
                        </a:lnSpc>
                        <a:spcBef>
                          <a:spcPts val="0"/>
                        </a:spcBef>
                        <a:spcAft>
                          <a:spcPts val="0"/>
                        </a:spcAft>
                        <a:buNone/>
                      </a:pPr>
                      <a:r>
                        <a:rPr lang="en-US" sz="1000"/>
                        <a:t>0.5613</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0.5589744</a:t>
                      </a:r>
                      <a:endParaRPr sz="700" u="none" strike="noStrike" cap="none"/>
                    </a:p>
                  </a:txBody>
                  <a:tcPr marL="91425" marR="91425" marT="91425" marB="91425"/>
                </a:tc>
                <a:tc>
                  <a:txBody>
                    <a:bodyPr/>
                    <a:lstStyle/>
                    <a:p>
                      <a:pPr marL="0" lvl="0" indent="0" algn="r" rtl="0">
                        <a:lnSpc>
                          <a:spcPct val="115000"/>
                        </a:lnSpc>
                        <a:spcBef>
                          <a:spcPts val="0"/>
                        </a:spcBef>
                        <a:spcAft>
                          <a:spcPts val="0"/>
                        </a:spcAft>
                        <a:buNone/>
                      </a:pPr>
                      <a:r>
                        <a:rPr lang="en-US" sz="1000" dirty="0"/>
                        <a:t>0.585062</a:t>
                      </a:r>
                      <a:endParaRPr sz="700" u="none" strike="noStrike" cap="none" dirty="0"/>
                    </a:p>
                  </a:txBody>
                  <a:tcPr marL="91425" marR="91425" marT="91425" marB="91425"/>
                </a:tc>
                <a:extLst>
                  <a:ext uri="{0D108BD9-81ED-4DB2-BD59-A6C34878D82A}">
                    <a16:rowId xmlns:a16="http://schemas.microsoft.com/office/drawing/2014/main" val="10002"/>
                  </a:ext>
                </a:extLst>
              </a:tr>
              <a:tr h="432045">
                <a:tc>
                  <a:txBody>
                    <a:bodyPr/>
                    <a:lstStyle/>
                    <a:p>
                      <a:pPr marL="0" lvl="0" indent="0" algn="l" rtl="0">
                        <a:spcBef>
                          <a:spcPts val="0"/>
                        </a:spcBef>
                        <a:spcAft>
                          <a:spcPts val="0"/>
                        </a:spcAft>
                        <a:buNone/>
                      </a:pPr>
                      <a:r>
                        <a:rPr lang="en-US" sz="1000" dirty="0"/>
                        <a:t>AUC</a:t>
                      </a:r>
                      <a:endParaRPr sz="1000" dirty="0"/>
                    </a:p>
                  </a:txBody>
                  <a:tcPr marL="91425" marR="91425" marT="91425" marB="91425"/>
                </a:tc>
                <a:tc>
                  <a:txBody>
                    <a:bodyPr/>
                    <a:lstStyle/>
                    <a:p>
                      <a:pPr marL="0" lvl="0" indent="0" algn="r" rtl="0">
                        <a:lnSpc>
                          <a:spcPct val="115000"/>
                        </a:lnSpc>
                        <a:spcBef>
                          <a:spcPts val="0"/>
                        </a:spcBef>
                        <a:spcAft>
                          <a:spcPts val="0"/>
                        </a:spcAft>
                        <a:buNone/>
                      </a:pPr>
                      <a:r>
                        <a:rPr lang="en-US" sz="1000"/>
                        <a:t>0.923</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0.9094</a:t>
                      </a:r>
                      <a:endParaRPr sz="700" u="none" strike="noStrike" cap="none"/>
                    </a:p>
                  </a:txBody>
                  <a:tcPr marL="91425" marR="91425" marT="91425" marB="91425"/>
                </a:tc>
                <a:tc>
                  <a:txBody>
                    <a:bodyPr/>
                    <a:lstStyle/>
                    <a:p>
                      <a:pPr marL="0" lvl="0" indent="0" algn="r" rtl="0">
                        <a:lnSpc>
                          <a:spcPct val="115000"/>
                        </a:lnSpc>
                        <a:spcBef>
                          <a:spcPts val="0"/>
                        </a:spcBef>
                        <a:spcAft>
                          <a:spcPts val="0"/>
                        </a:spcAft>
                        <a:buNone/>
                      </a:pPr>
                      <a:r>
                        <a:rPr lang="en-US" sz="1000" dirty="0"/>
                        <a:t>0.9238</a:t>
                      </a:r>
                      <a:endParaRPr sz="700" u="none" strike="noStrike" cap="none" dirty="0"/>
                    </a:p>
                  </a:txBody>
                  <a:tcPr marL="91425" marR="91425" marT="91425" marB="91425"/>
                </a:tc>
                <a:extLst>
                  <a:ext uri="{0D108BD9-81ED-4DB2-BD59-A6C34878D82A}">
                    <a16:rowId xmlns:a16="http://schemas.microsoft.com/office/drawing/2014/main" val="10003"/>
                  </a:ext>
                </a:extLst>
              </a:tr>
            </a:tbl>
          </a:graphicData>
        </a:graphic>
      </p:graphicFrame>
      <p:pic>
        <p:nvPicPr>
          <p:cNvPr id="332" name="Google Shape;332;p7"/>
          <p:cNvPicPr preferRelativeResize="0"/>
          <p:nvPr/>
        </p:nvPicPr>
        <p:blipFill>
          <a:blip r:embed="rId3">
            <a:alphaModFix/>
          </a:blip>
          <a:stretch>
            <a:fillRect/>
          </a:stretch>
        </p:blipFill>
        <p:spPr>
          <a:xfrm>
            <a:off x="81417" y="2547372"/>
            <a:ext cx="4920351" cy="2097779"/>
          </a:xfrm>
          <a:prstGeom prst="rect">
            <a:avLst/>
          </a:prstGeom>
          <a:noFill/>
          <a:ln>
            <a:noFill/>
          </a:ln>
        </p:spPr>
      </p:pic>
      <p:pic>
        <p:nvPicPr>
          <p:cNvPr id="333" name="Google Shape;333;p7"/>
          <p:cNvPicPr preferRelativeResize="0"/>
          <p:nvPr/>
        </p:nvPicPr>
        <p:blipFill>
          <a:blip r:embed="rId4">
            <a:alphaModFix/>
          </a:blip>
          <a:stretch>
            <a:fillRect/>
          </a:stretch>
        </p:blipFill>
        <p:spPr>
          <a:xfrm>
            <a:off x="5094011" y="2623497"/>
            <a:ext cx="7016572" cy="2021653"/>
          </a:xfrm>
          <a:prstGeom prst="rect">
            <a:avLst/>
          </a:prstGeom>
          <a:noFill/>
          <a:ln>
            <a:noFill/>
          </a:ln>
        </p:spPr>
      </p:pic>
      <p:pic>
        <p:nvPicPr>
          <p:cNvPr id="334" name="Google Shape;334;p7"/>
          <p:cNvPicPr preferRelativeResize="0"/>
          <p:nvPr/>
        </p:nvPicPr>
        <p:blipFill>
          <a:blip r:embed="rId5">
            <a:alphaModFix/>
          </a:blip>
          <a:stretch>
            <a:fillRect/>
          </a:stretch>
        </p:blipFill>
        <p:spPr>
          <a:xfrm>
            <a:off x="5094011" y="4846320"/>
            <a:ext cx="6945598" cy="18895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a0dd70cc37_0_5"/>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Regression</a:t>
            </a:r>
            <a:endParaRPr/>
          </a:p>
        </p:txBody>
      </p:sp>
      <p:pic>
        <p:nvPicPr>
          <p:cNvPr id="340" name="Google Shape;340;g2a0dd70cc37_0_5"/>
          <p:cNvPicPr preferRelativeResize="0"/>
          <p:nvPr/>
        </p:nvPicPr>
        <p:blipFill>
          <a:blip r:embed="rId3">
            <a:alphaModFix/>
          </a:blip>
          <a:stretch>
            <a:fillRect/>
          </a:stretch>
        </p:blipFill>
        <p:spPr>
          <a:xfrm>
            <a:off x="7278622" y="1680768"/>
            <a:ext cx="3096135" cy="5029776"/>
          </a:xfrm>
          <a:prstGeom prst="rect">
            <a:avLst/>
          </a:prstGeom>
          <a:noFill/>
          <a:ln>
            <a:noFill/>
          </a:ln>
        </p:spPr>
      </p:pic>
      <p:pic>
        <p:nvPicPr>
          <p:cNvPr id="341" name="Google Shape;341;g2a0dd70cc37_0_5"/>
          <p:cNvPicPr preferRelativeResize="0"/>
          <p:nvPr/>
        </p:nvPicPr>
        <p:blipFill>
          <a:blip r:embed="rId4">
            <a:alphaModFix/>
          </a:blip>
          <a:stretch>
            <a:fillRect/>
          </a:stretch>
        </p:blipFill>
        <p:spPr>
          <a:xfrm>
            <a:off x="1426463" y="2377440"/>
            <a:ext cx="4773169" cy="43331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Naïve Bayes</a:t>
            </a:r>
            <a:endParaRPr/>
          </a:p>
        </p:txBody>
      </p:sp>
      <p:pic>
        <p:nvPicPr>
          <p:cNvPr id="347" name="Google Shape;347;p8"/>
          <p:cNvPicPr preferRelativeResize="0"/>
          <p:nvPr/>
        </p:nvPicPr>
        <p:blipFill>
          <a:blip r:embed="rId3">
            <a:alphaModFix/>
          </a:blip>
          <a:stretch>
            <a:fillRect/>
          </a:stretch>
        </p:blipFill>
        <p:spPr>
          <a:xfrm>
            <a:off x="201168" y="2647950"/>
            <a:ext cx="7296150" cy="1000506"/>
          </a:xfrm>
          <a:prstGeom prst="rect">
            <a:avLst/>
          </a:prstGeom>
          <a:noFill/>
          <a:ln>
            <a:noFill/>
          </a:ln>
        </p:spPr>
      </p:pic>
      <p:pic>
        <p:nvPicPr>
          <p:cNvPr id="348" name="Google Shape;348;p8"/>
          <p:cNvPicPr preferRelativeResize="0"/>
          <p:nvPr/>
        </p:nvPicPr>
        <p:blipFill>
          <a:blip r:embed="rId4">
            <a:alphaModFix/>
          </a:blip>
          <a:stretch>
            <a:fillRect/>
          </a:stretch>
        </p:blipFill>
        <p:spPr>
          <a:xfrm>
            <a:off x="201168" y="3941064"/>
            <a:ext cx="7296150" cy="2355491"/>
          </a:xfrm>
          <a:prstGeom prst="rect">
            <a:avLst/>
          </a:prstGeom>
          <a:noFill/>
          <a:ln>
            <a:noFill/>
          </a:ln>
        </p:spPr>
      </p:pic>
      <p:graphicFrame>
        <p:nvGraphicFramePr>
          <p:cNvPr id="350" name="Google Shape;350;p8"/>
          <p:cNvGraphicFramePr/>
          <p:nvPr>
            <p:extLst>
              <p:ext uri="{D42A27DB-BD31-4B8C-83A1-F6EECF244321}">
                <p14:modId xmlns:p14="http://schemas.microsoft.com/office/powerpoint/2010/main" val="2355822717"/>
              </p:ext>
            </p:extLst>
          </p:nvPr>
        </p:nvGraphicFramePr>
        <p:xfrm>
          <a:off x="7612706" y="3429000"/>
          <a:ext cx="4088575" cy="1874520"/>
        </p:xfrm>
        <a:graphic>
          <a:graphicData uri="http://schemas.openxmlformats.org/drawingml/2006/table">
            <a:tbl>
              <a:tblPr>
                <a:gradFill>
                  <a:gsLst>
                    <a:gs pos="0">
                      <a:srgbClr val="ECF4DB"/>
                    </a:gs>
                    <a:gs pos="100000">
                      <a:srgbClr val="BFDD74"/>
                    </a:gs>
                  </a:gsLst>
                  <a:lin ang="5400012" scaled="0"/>
                </a:gradFill>
                <a:tableStyleId>{B0902384-64CD-4AC4-8C5D-6766BC2C1532}</a:tableStyleId>
              </a:tblPr>
              <a:tblGrid>
                <a:gridCol w="1381075">
                  <a:extLst>
                    <a:ext uri="{9D8B030D-6E8A-4147-A177-3AD203B41FA5}">
                      <a16:colId xmlns:a16="http://schemas.microsoft.com/office/drawing/2014/main" val="20000"/>
                    </a:ext>
                  </a:extLst>
                </a:gridCol>
                <a:gridCol w="911550">
                  <a:extLst>
                    <a:ext uri="{9D8B030D-6E8A-4147-A177-3AD203B41FA5}">
                      <a16:colId xmlns:a16="http://schemas.microsoft.com/office/drawing/2014/main" val="20001"/>
                    </a:ext>
                  </a:extLst>
                </a:gridCol>
                <a:gridCol w="996975">
                  <a:extLst>
                    <a:ext uri="{9D8B030D-6E8A-4147-A177-3AD203B41FA5}">
                      <a16:colId xmlns:a16="http://schemas.microsoft.com/office/drawing/2014/main" val="20002"/>
                    </a:ext>
                  </a:extLst>
                </a:gridCol>
                <a:gridCol w="798975">
                  <a:extLst>
                    <a:ext uri="{9D8B030D-6E8A-4147-A177-3AD203B41FA5}">
                      <a16:colId xmlns:a16="http://schemas.microsoft.com/office/drawing/2014/main" val="20003"/>
                    </a:ext>
                  </a:extLst>
                </a:gridCol>
              </a:tblGrid>
              <a:tr h="416801">
                <a:tc>
                  <a:txBody>
                    <a:bodyPr/>
                    <a:lstStyle/>
                    <a:p>
                      <a:pPr marL="0" lvl="0" indent="0" algn="l" rtl="0">
                        <a:spcBef>
                          <a:spcPts val="0"/>
                        </a:spcBef>
                        <a:spcAft>
                          <a:spcPts val="0"/>
                        </a:spcAft>
                        <a:buNone/>
                      </a:pPr>
                      <a:endParaRPr sz="1000" u="none" strike="noStrike" cap="none"/>
                    </a:p>
                  </a:txBody>
                  <a:tcPr marL="91425" marR="91425" marT="91425" marB="91425"/>
                </a:tc>
                <a:tc>
                  <a:txBody>
                    <a:bodyPr/>
                    <a:lstStyle/>
                    <a:p>
                      <a:pPr marL="0" lvl="0" indent="0" algn="l" rtl="0">
                        <a:spcBef>
                          <a:spcPts val="0"/>
                        </a:spcBef>
                        <a:spcAft>
                          <a:spcPts val="0"/>
                        </a:spcAft>
                        <a:buNone/>
                      </a:pPr>
                      <a:r>
                        <a:rPr lang="en-US" sz="1000"/>
                        <a:t>Training</a:t>
                      </a:r>
                      <a:endParaRPr sz="1000"/>
                    </a:p>
                  </a:txBody>
                  <a:tcPr marL="91425" marR="91425" marT="91425" marB="91425"/>
                </a:tc>
                <a:tc>
                  <a:txBody>
                    <a:bodyPr/>
                    <a:lstStyle/>
                    <a:p>
                      <a:pPr marL="0" lvl="0" indent="0" algn="l" rtl="0">
                        <a:spcBef>
                          <a:spcPts val="0"/>
                        </a:spcBef>
                        <a:spcAft>
                          <a:spcPts val="0"/>
                        </a:spcAft>
                        <a:buNone/>
                      </a:pPr>
                      <a:r>
                        <a:rPr lang="en-US" sz="1000"/>
                        <a:t>Validation</a:t>
                      </a:r>
                      <a:endParaRPr sz="1000"/>
                    </a:p>
                  </a:txBody>
                  <a:tcPr marL="91425" marR="91425" marT="91425" marB="91425"/>
                </a:tc>
                <a:tc>
                  <a:txBody>
                    <a:bodyPr/>
                    <a:lstStyle/>
                    <a:p>
                      <a:pPr marL="0" lvl="0" indent="0" algn="l" rtl="0">
                        <a:spcBef>
                          <a:spcPts val="0"/>
                        </a:spcBef>
                        <a:spcAft>
                          <a:spcPts val="0"/>
                        </a:spcAft>
                        <a:buNone/>
                      </a:pPr>
                      <a:r>
                        <a:rPr lang="en-US" sz="1000"/>
                        <a:t>Test</a:t>
                      </a:r>
                      <a:endParaRPr sz="1000"/>
                    </a:p>
                  </a:txBody>
                  <a:tcPr marL="91425" marR="91425" marT="91425" marB="91425"/>
                </a:tc>
                <a:extLst>
                  <a:ext uri="{0D108BD9-81ED-4DB2-BD59-A6C34878D82A}">
                    <a16:rowId xmlns:a16="http://schemas.microsoft.com/office/drawing/2014/main" val="10000"/>
                  </a:ext>
                </a:extLst>
              </a:tr>
              <a:tr h="425723">
                <a:tc>
                  <a:txBody>
                    <a:bodyPr/>
                    <a:lstStyle/>
                    <a:p>
                      <a:pPr marL="0" lvl="0" indent="0" algn="l" rtl="0">
                        <a:spcBef>
                          <a:spcPts val="0"/>
                        </a:spcBef>
                        <a:spcAft>
                          <a:spcPts val="0"/>
                        </a:spcAft>
                        <a:buNone/>
                      </a:pPr>
                      <a:r>
                        <a:rPr lang="en-US" sz="1000"/>
                        <a:t>Total Accuracy</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0.88675</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0.8788732</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dirty="0"/>
                        <a:t>0.874733</a:t>
                      </a:r>
                      <a:endParaRPr sz="1000" dirty="0"/>
                    </a:p>
                  </a:txBody>
                  <a:tcPr marL="91425" marR="91425" marT="91425" marB="91425"/>
                </a:tc>
                <a:extLst>
                  <a:ext uri="{0D108BD9-81ED-4DB2-BD59-A6C34878D82A}">
                    <a16:rowId xmlns:a16="http://schemas.microsoft.com/office/drawing/2014/main" val="10001"/>
                  </a:ext>
                </a:extLst>
              </a:tr>
              <a:tr h="606273">
                <a:tc>
                  <a:txBody>
                    <a:bodyPr/>
                    <a:lstStyle/>
                    <a:p>
                      <a:pPr marL="0" lvl="0" indent="0" algn="l" rtl="0">
                        <a:spcBef>
                          <a:spcPts val="0"/>
                        </a:spcBef>
                        <a:spcAft>
                          <a:spcPts val="0"/>
                        </a:spcAft>
                        <a:buNone/>
                      </a:pPr>
                      <a:r>
                        <a:rPr lang="en-US" sz="1000"/>
                        <a:t>Accuracy of the 1 Prediction</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0.62777</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0.5846154</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dirty="0"/>
                        <a:t>0.680498</a:t>
                      </a:r>
                      <a:endParaRPr sz="1000" dirty="0"/>
                    </a:p>
                  </a:txBody>
                  <a:tcPr marL="91425" marR="91425" marT="91425" marB="91425"/>
                </a:tc>
                <a:extLst>
                  <a:ext uri="{0D108BD9-81ED-4DB2-BD59-A6C34878D82A}">
                    <a16:rowId xmlns:a16="http://schemas.microsoft.com/office/drawing/2014/main" val="10002"/>
                  </a:ext>
                </a:extLst>
              </a:tr>
              <a:tr h="425723">
                <a:tc>
                  <a:txBody>
                    <a:bodyPr/>
                    <a:lstStyle/>
                    <a:p>
                      <a:pPr marL="0" lvl="0" indent="0" algn="l" rtl="0">
                        <a:spcBef>
                          <a:spcPts val="0"/>
                        </a:spcBef>
                        <a:spcAft>
                          <a:spcPts val="0"/>
                        </a:spcAft>
                        <a:buNone/>
                      </a:pPr>
                      <a:r>
                        <a:rPr lang="en-US" sz="1000"/>
                        <a:t>AUC</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0.923</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a:t>0.9094</a:t>
                      </a:r>
                      <a:endParaRPr sz="1000"/>
                    </a:p>
                  </a:txBody>
                  <a:tcPr marL="91425" marR="91425" marT="91425" marB="91425"/>
                </a:tc>
                <a:tc>
                  <a:txBody>
                    <a:bodyPr/>
                    <a:lstStyle/>
                    <a:p>
                      <a:pPr marL="0" lvl="0" indent="0" algn="r" rtl="0">
                        <a:lnSpc>
                          <a:spcPct val="115000"/>
                        </a:lnSpc>
                        <a:spcBef>
                          <a:spcPts val="0"/>
                        </a:spcBef>
                        <a:spcAft>
                          <a:spcPts val="0"/>
                        </a:spcAft>
                        <a:buNone/>
                      </a:pPr>
                      <a:r>
                        <a:rPr lang="en-US" sz="1000" dirty="0"/>
                        <a:t>0.9238</a:t>
                      </a:r>
                      <a:endParaRPr sz="10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a0dd70cc37_0_17"/>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Naïve Bayes</a:t>
            </a:r>
            <a:endParaRPr/>
          </a:p>
        </p:txBody>
      </p:sp>
      <p:pic>
        <p:nvPicPr>
          <p:cNvPr id="357" name="Google Shape;357;g2a0dd70cc37_0_17"/>
          <p:cNvPicPr preferRelativeResize="0"/>
          <p:nvPr/>
        </p:nvPicPr>
        <p:blipFill>
          <a:blip r:embed="rId3">
            <a:alphaModFix/>
          </a:blip>
          <a:stretch>
            <a:fillRect/>
          </a:stretch>
        </p:blipFill>
        <p:spPr>
          <a:xfrm>
            <a:off x="545591" y="2356077"/>
            <a:ext cx="11100817" cy="2066543"/>
          </a:xfrm>
          <a:prstGeom prst="rect">
            <a:avLst/>
          </a:prstGeom>
          <a:noFill/>
          <a:ln>
            <a:noFill/>
          </a:ln>
        </p:spPr>
      </p:pic>
      <p:pic>
        <p:nvPicPr>
          <p:cNvPr id="2" name="Google Shape;349;p8">
            <a:extLst>
              <a:ext uri="{FF2B5EF4-FFF2-40B4-BE49-F238E27FC236}">
                <a16:creationId xmlns:a16="http://schemas.microsoft.com/office/drawing/2014/main" id="{81C8FAD0-E6EC-82B4-1F55-E00FE5B025E1}"/>
              </a:ext>
            </a:extLst>
          </p:cNvPr>
          <p:cNvPicPr preferRelativeResize="0"/>
          <p:nvPr/>
        </p:nvPicPr>
        <p:blipFill>
          <a:blip r:embed="rId4">
            <a:alphaModFix/>
          </a:blip>
          <a:stretch>
            <a:fillRect/>
          </a:stretch>
        </p:blipFill>
        <p:spPr>
          <a:xfrm>
            <a:off x="545590" y="4599432"/>
            <a:ext cx="11100817" cy="21671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Decision Tree</a:t>
            </a:r>
            <a:endParaRPr/>
          </a:p>
        </p:txBody>
      </p:sp>
      <p:pic>
        <p:nvPicPr>
          <p:cNvPr id="363" name="Google Shape;363;p9"/>
          <p:cNvPicPr preferRelativeResize="0"/>
          <p:nvPr/>
        </p:nvPicPr>
        <p:blipFill>
          <a:blip r:embed="rId3">
            <a:alphaModFix/>
          </a:blip>
          <a:stretch>
            <a:fillRect/>
          </a:stretch>
        </p:blipFill>
        <p:spPr>
          <a:xfrm>
            <a:off x="233500" y="2377440"/>
            <a:ext cx="6249596" cy="3840480"/>
          </a:xfrm>
          <a:prstGeom prst="rect">
            <a:avLst/>
          </a:prstGeom>
          <a:noFill/>
          <a:ln>
            <a:noFill/>
          </a:ln>
        </p:spPr>
      </p:pic>
      <p:pic>
        <p:nvPicPr>
          <p:cNvPr id="364" name="Google Shape;364;p9"/>
          <p:cNvPicPr preferRelativeResize="0"/>
          <p:nvPr/>
        </p:nvPicPr>
        <p:blipFill rotWithShape="1">
          <a:blip r:embed="rId4">
            <a:alphaModFix/>
          </a:blip>
          <a:srcRect l="2254" r="36138" b="58249"/>
          <a:stretch/>
        </p:blipFill>
        <p:spPr>
          <a:xfrm>
            <a:off x="6666250" y="2941448"/>
            <a:ext cx="5292250" cy="20237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ec67511b3c_0_6"/>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Decision Tree</a:t>
            </a:r>
            <a:endParaRPr/>
          </a:p>
        </p:txBody>
      </p:sp>
      <p:pic>
        <p:nvPicPr>
          <p:cNvPr id="370" name="Google Shape;370;g1ec67511b3c_0_6"/>
          <p:cNvPicPr preferRelativeResize="0"/>
          <p:nvPr/>
        </p:nvPicPr>
        <p:blipFill rotWithShape="1">
          <a:blip r:embed="rId3">
            <a:alphaModFix/>
          </a:blip>
          <a:srcRect l="2604" r="2680" b="36588"/>
          <a:stretch/>
        </p:blipFill>
        <p:spPr>
          <a:xfrm>
            <a:off x="152875" y="1982605"/>
            <a:ext cx="5790725" cy="2700213"/>
          </a:xfrm>
          <a:prstGeom prst="rect">
            <a:avLst/>
          </a:prstGeom>
          <a:noFill/>
          <a:ln>
            <a:noFill/>
          </a:ln>
        </p:spPr>
      </p:pic>
      <p:pic>
        <p:nvPicPr>
          <p:cNvPr id="371" name="Google Shape;371;g1ec67511b3c_0_6"/>
          <p:cNvPicPr preferRelativeResize="0"/>
          <p:nvPr/>
        </p:nvPicPr>
        <p:blipFill rotWithShape="1">
          <a:blip r:embed="rId3">
            <a:alphaModFix/>
          </a:blip>
          <a:srcRect t="69321"/>
          <a:stretch/>
        </p:blipFill>
        <p:spPr>
          <a:xfrm>
            <a:off x="6096000" y="2497541"/>
            <a:ext cx="5720099" cy="1862917"/>
          </a:xfrm>
          <a:prstGeom prst="rect">
            <a:avLst/>
          </a:prstGeom>
          <a:noFill/>
          <a:ln>
            <a:noFill/>
          </a:ln>
        </p:spPr>
      </p:pic>
      <p:pic>
        <p:nvPicPr>
          <p:cNvPr id="372" name="Google Shape;372;g1ec67511b3c_0_6"/>
          <p:cNvPicPr preferRelativeResize="0"/>
          <p:nvPr/>
        </p:nvPicPr>
        <p:blipFill>
          <a:blip r:embed="rId4">
            <a:alphaModFix/>
          </a:blip>
          <a:stretch>
            <a:fillRect/>
          </a:stretch>
        </p:blipFill>
        <p:spPr>
          <a:xfrm>
            <a:off x="152875" y="4825787"/>
            <a:ext cx="5720098" cy="1832171"/>
          </a:xfrm>
          <a:prstGeom prst="rect">
            <a:avLst/>
          </a:prstGeom>
          <a:noFill/>
          <a:ln>
            <a:noFill/>
          </a:ln>
        </p:spPr>
      </p:pic>
      <p:graphicFrame>
        <p:nvGraphicFramePr>
          <p:cNvPr id="373" name="Google Shape;373;g1ec67511b3c_0_6"/>
          <p:cNvGraphicFramePr/>
          <p:nvPr>
            <p:extLst>
              <p:ext uri="{D42A27DB-BD31-4B8C-83A1-F6EECF244321}">
                <p14:modId xmlns:p14="http://schemas.microsoft.com/office/powerpoint/2010/main" val="2379046044"/>
              </p:ext>
            </p:extLst>
          </p:nvPr>
        </p:nvGraphicFramePr>
        <p:xfrm>
          <a:off x="6096000" y="4825787"/>
          <a:ext cx="4794504" cy="1585476"/>
        </p:xfrm>
        <a:graphic>
          <a:graphicData uri="http://schemas.openxmlformats.org/drawingml/2006/table">
            <a:tbl>
              <a:tblPr>
                <a:gradFill>
                  <a:gsLst>
                    <a:gs pos="0">
                      <a:srgbClr val="ECF4DB"/>
                    </a:gs>
                    <a:gs pos="100000">
                      <a:srgbClr val="BFDD74"/>
                    </a:gs>
                  </a:gsLst>
                  <a:lin ang="5400012" scaled="0"/>
                </a:gradFill>
                <a:tableStyleId>{B0902384-64CD-4AC4-8C5D-6766BC2C1532}</a:tableStyleId>
              </a:tblPr>
              <a:tblGrid>
                <a:gridCol w="1619530">
                  <a:extLst>
                    <a:ext uri="{9D8B030D-6E8A-4147-A177-3AD203B41FA5}">
                      <a16:colId xmlns:a16="http://schemas.microsoft.com/office/drawing/2014/main" val="20000"/>
                    </a:ext>
                  </a:extLst>
                </a:gridCol>
                <a:gridCol w="1068938">
                  <a:extLst>
                    <a:ext uri="{9D8B030D-6E8A-4147-A177-3AD203B41FA5}">
                      <a16:colId xmlns:a16="http://schemas.microsoft.com/office/drawing/2014/main" val="20001"/>
                    </a:ext>
                  </a:extLst>
                </a:gridCol>
                <a:gridCol w="1169111">
                  <a:extLst>
                    <a:ext uri="{9D8B030D-6E8A-4147-A177-3AD203B41FA5}">
                      <a16:colId xmlns:a16="http://schemas.microsoft.com/office/drawing/2014/main" val="20002"/>
                    </a:ext>
                  </a:extLst>
                </a:gridCol>
                <a:gridCol w="936925">
                  <a:extLst>
                    <a:ext uri="{9D8B030D-6E8A-4147-A177-3AD203B41FA5}">
                      <a16:colId xmlns:a16="http://schemas.microsoft.com/office/drawing/2014/main" val="20003"/>
                    </a:ext>
                  </a:extLst>
                </a:gridCol>
              </a:tblGrid>
              <a:tr h="298225">
                <a:tc>
                  <a:txBody>
                    <a:bodyPr/>
                    <a:lstStyle/>
                    <a:p>
                      <a:pPr marL="0" lvl="0" indent="0" algn="l" rtl="0">
                        <a:spcBef>
                          <a:spcPts val="0"/>
                        </a:spcBef>
                        <a:spcAft>
                          <a:spcPts val="0"/>
                        </a:spcAft>
                        <a:buNone/>
                      </a:pPr>
                      <a:endParaRPr sz="700" u="none" strike="noStrike" cap="none"/>
                    </a:p>
                  </a:txBody>
                  <a:tcPr marL="91425" marR="91425" marT="91425" marB="91425"/>
                </a:tc>
                <a:tc>
                  <a:txBody>
                    <a:bodyPr/>
                    <a:lstStyle/>
                    <a:p>
                      <a:pPr marL="0" lvl="0" indent="0" algn="l" rtl="0">
                        <a:spcBef>
                          <a:spcPts val="0"/>
                        </a:spcBef>
                        <a:spcAft>
                          <a:spcPts val="0"/>
                        </a:spcAft>
                        <a:buNone/>
                      </a:pPr>
                      <a:r>
                        <a:rPr lang="en-US" sz="1100" dirty="0"/>
                        <a:t>Training</a:t>
                      </a:r>
                      <a:endParaRPr sz="1100" dirty="0"/>
                    </a:p>
                  </a:txBody>
                  <a:tcPr marL="91425" marR="91425" marT="91425" marB="91425"/>
                </a:tc>
                <a:tc>
                  <a:txBody>
                    <a:bodyPr/>
                    <a:lstStyle/>
                    <a:p>
                      <a:pPr marL="0" lvl="0" indent="0" algn="l" rtl="0">
                        <a:spcBef>
                          <a:spcPts val="0"/>
                        </a:spcBef>
                        <a:spcAft>
                          <a:spcPts val="0"/>
                        </a:spcAft>
                        <a:buNone/>
                      </a:pPr>
                      <a:r>
                        <a:rPr lang="en-US" sz="1100"/>
                        <a:t>Validation</a:t>
                      </a:r>
                      <a:endParaRPr sz="1100"/>
                    </a:p>
                  </a:txBody>
                  <a:tcPr marL="91425" marR="91425" marT="91425" marB="91425"/>
                </a:tc>
                <a:tc>
                  <a:txBody>
                    <a:bodyPr/>
                    <a:lstStyle/>
                    <a:p>
                      <a:pPr marL="0" lvl="0" indent="0" algn="l" rtl="0">
                        <a:spcBef>
                          <a:spcPts val="0"/>
                        </a:spcBef>
                        <a:spcAft>
                          <a:spcPts val="0"/>
                        </a:spcAft>
                        <a:buNone/>
                      </a:pPr>
                      <a:r>
                        <a:rPr lang="en-US" sz="1100"/>
                        <a:t>Test</a:t>
                      </a:r>
                      <a:endParaRPr sz="1100"/>
                    </a:p>
                  </a:txBody>
                  <a:tcPr marL="91425" marR="91425" marT="91425" marB="91425"/>
                </a:tc>
                <a:extLst>
                  <a:ext uri="{0D108BD9-81ED-4DB2-BD59-A6C34878D82A}">
                    <a16:rowId xmlns:a16="http://schemas.microsoft.com/office/drawing/2014/main" val="10000"/>
                  </a:ext>
                </a:extLst>
              </a:tr>
              <a:tr h="298225">
                <a:tc>
                  <a:txBody>
                    <a:bodyPr/>
                    <a:lstStyle/>
                    <a:p>
                      <a:pPr marL="0" lvl="0" indent="0" algn="l" rtl="0">
                        <a:spcBef>
                          <a:spcPts val="0"/>
                        </a:spcBef>
                        <a:spcAft>
                          <a:spcPts val="0"/>
                        </a:spcAft>
                        <a:buNone/>
                      </a:pPr>
                      <a:r>
                        <a:rPr lang="en-US" sz="1100" dirty="0"/>
                        <a:t>Total Accuracy</a:t>
                      </a:r>
                      <a:endParaRPr sz="1100" dirty="0"/>
                    </a:p>
                  </a:txBody>
                  <a:tcPr marL="91425" marR="91425" marT="91425" marB="91425"/>
                </a:tc>
                <a:tc>
                  <a:txBody>
                    <a:bodyPr/>
                    <a:lstStyle/>
                    <a:p>
                      <a:pPr marL="0" lvl="0" indent="0" algn="r" rtl="0">
                        <a:lnSpc>
                          <a:spcPct val="115000"/>
                        </a:lnSpc>
                        <a:spcBef>
                          <a:spcPts val="0"/>
                        </a:spcBef>
                        <a:spcAft>
                          <a:spcPts val="0"/>
                        </a:spcAft>
                        <a:buNone/>
                      </a:pPr>
                      <a:r>
                        <a:rPr lang="en-US" sz="1100" dirty="0"/>
                        <a:t>0.84946</a:t>
                      </a:r>
                      <a:endParaRPr sz="1100" dirty="0"/>
                    </a:p>
                  </a:txBody>
                  <a:tcPr marL="91425" marR="91425" marT="91425" marB="91425"/>
                </a:tc>
                <a:tc>
                  <a:txBody>
                    <a:bodyPr/>
                    <a:lstStyle/>
                    <a:p>
                      <a:pPr marL="0" lvl="0" indent="0" algn="r" rtl="0">
                        <a:lnSpc>
                          <a:spcPct val="115000"/>
                        </a:lnSpc>
                        <a:spcBef>
                          <a:spcPts val="0"/>
                        </a:spcBef>
                        <a:spcAft>
                          <a:spcPts val="0"/>
                        </a:spcAft>
                        <a:buNone/>
                      </a:pPr>
                      <a:r>
                        <a:rPr lang="en-US" sz="1100" dirty="0"/>
                        <a:t>0.928169</a:t>
                      </a:r>
                      <a:endParaRPr sz="1100" dirty="0"/>
                    </a:p>
                  </a:txBody>
                  <a:tcPr marL="91425" marR="91425" marT="91425" marB="91425"/>
                </a:tc>
                <a:tc>
                  <a:txBody>
                    <a:bodyPr/>
                    <a:lstStyle/>
                    <a:p>
                      <a:pPr marL="0" lvl="0" indent="0" algn="r" rtl="0">
                        <a:lnSpc>
                          <a:spcPct val="115000"/>
                        </a:lnSpc>
                        <a:spcBef>
                          <a:spcPts val="0"/>
                        </a:spcBef>
                        <a:spcAft>
                          <a:spcPts val="0"/>
                        </a:spcAft>
                        <a:buNone/>
                      </a:pPr>
                      <a:r>
                        <a:rPr lang="en-US" sz="1100" dirty="0"/>
                        <a:t>0.911032</a:t>
                      </a:r>
                      <a:endParaRPr sz="1100" dirty="0"/>
                    </a:p>
                  </a:txBody>
                  <a:tcPr marL="91425" marR="91425" marT="91425" marB="91425"/>
                </a:tc>
                <a:extLst>
                  <a:ext uri="{0D108BD9-81ED-4DB2-BD59-A6C34878D82A}">
                    <a16:rowId xmlns:a16="http://schemas.microsoft.com/office/drawing/2014/main" val="10001"/>
                  </a:ext>
                </a:extLst>
              </a:tr>
              <a:tr h="298225">
                <a:tc>
                  <a:txBody>
                    <a:bodyPr/>
                    <a:lstStyle/>
                    <a:p>
                      <a:pPr marL="0" lvl="0" indent="0" algn="l" rtl="0">
                        <a:spcBef>
                          <a:spcPts val="0"/>
                        </a:spcBef>
                        <a:spcAft>
                          <a:spcPts val="0"/>
                        </a:spcAft>
                        <a:buNone/>
                      </a:pPr>
                      <a:r>
                        <a:rPr lang="en-US" sz="1100"/>
                        <a:t>Accuracy of the 1 Prediction</a:t>
                      </a:r>
                      <a:endParaRPr sz="1100"/>
                    </a:p>
                  </a:txBody>
                  <a:tcPr marL="91425" marR="91425" marT="91425" marB="91425"/>
                </a:tc>
                <a:tc>
                  <a:txBody>
                    <a:bodyPr/>
                    <a:lstStyle/>
                    <a:p>
                      <a:pPr marL="0" lvl="0" indent="0" algn="r" rtl="0">
                        <a:lnSpc>
                          <a:spcPct val="115000"/>
                        </a:lnSpc>
                        <a:spcBef>
                          <a:spcPts val="0"/>
                        </a:spcBef>
                        <a:spcAft>
                          <a:spcPts val="0"/>
                        </a:spcAft>
                        <a:buNone/>
                      </a:pPr>
                      <a:r>
                        <a:rPr lang="en-US" sz="1100" dirty="0"/>
                        <a:t>0.8239</a:t>
                      </a:r>
                      <a:endParaRPr sz="1100" dirty="0"/>
                    </a:p>
                  </a:txBody>
                  <a:tcPr marL="91425" marR="91425" marT="91425" marB="91425"/>
                </a:tc>
                <a:tc>
                  <a:txBody>
                    <a:bodyPr/>
                    <a:lstStyle/>
                    <a:p>
                      <a:pPr marL="0" lvl="0" indent="0" algn="r" rtl="0">
                        <a:lnSpc>
                          <a:spcPct val="115000"/>
                        </a:lnSpc>
                        <a:spcBef>
                          <a:spcPts val="0"/>
                        </a:spcBef>
                        <a:spcAft>
                          <a:spcPts val="0"/>
                        </a:spcAft>
                        <a:buNone/>
                      </a:pPr>
                      <a:r>
                        <a:rPr lang="en-US" sz="1100"/>
                        <a:t>0.7230769</a:t>
                      </a:r>
                      <a:endParaRPr sz="1100"/>
                    </a:p>
                  </a:txBody>
                  <a:tcPr marL="91425" marR="91425" marT="91425" marB="91425"/>
                </a:tc>
                <a:tc>
                  <a:txBody>
                    <a:bodyPr/>
                    <a:lstStyle/>
                    <a:p>
                      <a:pPr marL="0" lvl="0" indent="0" algn="r" rtl="0">
                        <a:lnSpc>
                          <a:spcPct val="115000"/>
                        </a:lnSpc>
                        <a:spcBef>
                          <a:spcPts val="0"/>
                        </a:spcBef>
                        <a:spcAft>
                          <a:spcPts val="0"/>
                        </a:spcAft>
                        <a:buNone/>
                      </a:pPr>
                      <a:r>
                        <a:rPr lang="en-US" sz="1100" dirty="0"/>
                        <a:t>0.684647</a:t>
                      </a:r>
                      <a:endParaRPr sz="1100" dirty="0"/>
                    </a:p>
                  </a:txBody>
                  <a:tcPr marL="91425" marR="91425" marT="91425" marB="91425"/>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r>
                        <a:rPr lang="en-US" sz="1100"/>
                        <a:t>AUC</a:t>
                      </a:r>
                      <a:endParaRPr sz="1100"/>
                    </a:p>
                  </a:txBody>
                  <a:tcPr marL="91425" marR="91425" marT="91425" marB="91425"/>
                </a:tc>
                <a:tc>
                  <a:txBody>
                    <a:bodyPr/>
                    <a:lstStyle/>
                    <a:p>
                      <a:pPr marL="0" lvl="0" indent="0" algn="r" rtl="0">
                        <a:lnSpc>
                          <a:spcPct val="115000"/>
                        </a:lnSpc>
                        <a:spcBef>
                          <a:spcPts val="0"/>
                        </a:spcBef>
                        <a:spcAft>
                          <a:spcPts val="0"/>
                        </a:spcAft>
                        <a:buNone/>
                      </a:pPr>
                      <a:r>
                        <a:rPr lang="en-US" sz="1100"/>
                        <a:t>0.9535</a:t>
                      </a:r>
                      <a:endParaRPr sz="1100"/>
                    </a:p>
                  </a:txBody>
                  <a:tcPr marL="91425" marR="91425" marT="91425" marB="91425"/>
                </a:tc>
                <a:tc>
                  <a:txBody>
                    <a:bodyPr/>
                    <a:lstStyle/>
                    <a:p>
                      <a:pPr marL="0" lvl="0" indent="0" algn="r" rtl="0">
                        <a:lnSpc>
                          <a:spcPct val="115000"/>
                        </a:lnSpc>
                        <a:spcBef>
                          <a:spcPts val="0"/>
                        </a:spcBef>
                        <a:spcAft>
                          <a:spcPts val="0"/>
                        </a:spcAft>
                        <a:buNone/>
                      </a:pPr>
                      <a:r>
                        <a:rPr lang="en-US" sz="1100"/>
                        <a:t>0.9272</a:t>
                      </a:r>
                      <a:endParaRPr sz="1100"/>
                    </a:p>
                  </a:txBody>
                  <a:tcPr marL="91425" marR="91425" marT="91425" marB="91425"/>
                </a:tc>
                <a:tc>
                  <a:txBody>
                    <a:bodyPr/>
                    <a:lstStyle/>
                    <a:p>
                      <a:pPr marL="0" lvl="0" indent="0" algn="r" rtl="0">
                        <a:lnSpc>
                          <a:spcPct val="115000"/>
                        </a:lnSpc>
                        <a:spcBef>
                          <a:spcPts val="0"/>
                        </a:spcBef>
                        <a:spcAft>
                          <a:spcPts val="0"/>
                        </a:spcAft>
                        <a:buNone/>
                      </a:pPr>
                      <a:r>
                        <a:rPr lang="en-US" sz="1100" dirty="0"/>
                        <a:t>0.9366</a:t>
                      </a:r>
                      <a:endParaRPr sz="11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ec67511b3c_0_17"/>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Decision Tree</a:t>
            </a:r>
            <a:endParaRPr/>
          </a:p>
        </p:txBody>
      </p:sp>
      <p:pic>
        <p:nvPicPr>
          <p:cNvPr id="379" name="Google Shape;379;g1ec67511b3c_0_17"/>
          <p:cNvPicPr preferRelativeResize="0"/>
          <p:nvPr/>
        </p:nvPicPr>
        <p:blipFill>
          <a:blip r:embed="rId3">
            <a:alphaModFix/>
          </a:blip>
          <a:stretch>
            <a:fillRect/>
          </a:stretch>
        </p:blipFill>
        <p:spPr>
          <a:xfrm>
            <a:off x="812324" y="2321629"/>
            <a:ext cx="10599388" cy="1952625"/>
          </a:xfrm>
          <a:prstGeom prst="rect">
            <a:avLst/>
          </a:prstGeom>
          <a:noFill/>
          <a:ln>
            <a:noFill/>
          </a:ln>
        </p:spPr>
      </p:pic>
      <p:pic>
        <p:nvPicPr>
          <p:cNvPr id="380" name="Google Shape;380;g1ec67511b3c_0_17"/>
          <p:cNvPicPr preferRelativeResize="0"/>
          <p:nvPr/>
        </p:nvPicPr>
        <p:blipFill>
          <a:blip r:embed="rId4">
            <a:alphaModFix/>
          </a:blip>
          <a:stretch>
            <a:fillRect/>
          </a:stretch>
        </p:blipFill>
        <p:spPr>
          <a:xfrm>
            <a:off x="812324" y="4439627"/>
            <a:ext cx="10599388" cy="22354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ec67511b3c_0_26"/>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Discriminate</a:t>
            </a:r>
            <a:endParaRPr/>
          </a:p>
        </p:txBody>
      </p:sp>
      <p:pic>
        <p:nvPicPr>
          <p:cNvPr id="392" name="Google Shape;392;g1ec67511b3c_0_26"/>
          <p:cNvPicPr preferRelativeResize="0"/>
          <p:nvPr/>
        </p:nvPicPr>
        <p:blipFill>
          <a:blip r:embed="rId3">
            <a:alphaModFix/>
          </a:blip>
          <a:stretch>
            <a:fillRect/>
          </a:stretch>
        </p:blipFill>
        <p:spPr>
          <a:xfrm>
            <a:off x="707117" y="2340864"/>
            <a:ext cx="5547379" cy="4114800"/>
          </a:xfrm>
          <a:prstGeom prst="rect">
            <a:avLst/>
          </a:prstGeom>
          <a:noFill/>
          <a:ln>
            <a:noFill/>
          </a:ln>
        </p:spPr>
      </p:pic>
      <p:pic>
        <p:nvPicPr>
          <p:cNvPr id="2" name="Google Shape;386;p10">
            <a:extLst>
              <a:ext uri="{FF2B5EF4-FFF2-40B4-BE49-F238E27FC236}">
                <a16:creationId xmlns:a16="http://schemas.microsoft.com/office/drawing/2014/main" id="{0E20431C-98DF-4465-464D-E02CBE8A9B05}"/>
              </a:ext>
            </a:extLst>
          </p:cNvPr>
          <p:cNvPicPr preferRelativeResize="0"/>
          <p:nvPr/>
        </p:nvPicPr>
        <p:blipFill>
          <a:blip r:embed="rId4">
            <a:alphaModFix/>
          </a:blip>
          <a:stretch>
            <a:fillRect/>
          </a:stretch>
        </p:blipFill>
        <p:spPr>
          <a:xfrm>
            <a:off x="6340493" y="2340864"/>
            <a:ext cx="5547379" cy="411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Introduction</a:t>
            </a:r>
            <a:endParaRPr/>
          </a:p>
        </p:txBody>
      </p:sp>
      <p:sp>
        <p:nvSpPr>
          <p:cNvPr id="262" name="Google Shape;262;p2"/>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t>
            </a:r>
            <a:r>
              <a:rPr lang="en-US" sz="700">
                <a:solidFill>
                  <a:schemeClr val="dk1"/>
                </a:solidFill>
                <a:latin typeface="Arial"/>
                <a:ea typeface="Arial"/>
                <a:cs typeface="Arial"/>
                <a:sym typeface="Arial"/>
              </a:rPr>
              <a:t>     </a:t>
            </a:r>
            <a:r>
              <a:rPr lang="en-US" sz="1100">
                <a:solidFill>
                  <a:schemeClr val="dk1"/>
                </a:solidFill>
                <a:latin typeface="Arial"/>
                <a:ea typeface="Arial"/>
                <a:cs typeface="Arial"/>
                <a:sym typeface="Arial"/>
              </a:rPr>
              <a:t>What business value there might be from your findings and prediction.  What business questions are you hoping to answer in your modeling work?</a:t>
            </a:r>
            <a:endParaRPr sz="1100">
              <a:solidFill>
                <a:schemeClr val="dk1"/>
              </a:solidFill>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t>
            </a:r>
            <a:r>
              <a:rPr lang="en-US" sz="700">
                <a:solidFill>
                  <a:schemeClr val="dk1"/>
                </a:solidFill>
                <a:latin typeface="Arial"/>
                <a:ea typeface="Arial"/>
                <a:cs typeface="Arial"/>
                <a:sym typeface="Arial"/>
              </a:rPr>
              <a:t>     </a:t>
            </a:r>
            <a:r>
              <a:rPr lang="en-US" sz="1100">
                <a:solidFill>
                  <a:schemeClr val="dk1"/>
                </a:solidFill>
                <a:latin typeface="Arial"/>
                <a:ea typeface="Arial"/>
                <a:cs typeface="Arial"/>
                <a:sym typeface="Arial"/>
              </a:rPr>
              <a:t>Based on this dataset, we will look into what type of customer has more likelihood to stop being a customer.</a:t>
            </a:r>
            <a:endParaRPr sz="1100">
              <a:solidFill>
                <a:schemeClr val="dk1"/>
              </a:solidFill>
              <a:latin typeface="Arial"/>
              <a:ea typeface="Arial"/>
              <a:cs typeface="Arial"/>
              <a:sym typeface="Arial"/>
            </a:endParaRPr>
          </a:p>
          <a:p>
            <a:pPr marL="914400" lvl="0" indent="0" algn="l" rtl="0">
              <a:lnSpc>
                <a:spcPct val="115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a:t>
            </a:r>
            <a:r>
              <a:rPr lang="en-US" sz="700">
                <a:solidFill>
                  <a:schemeClr val="dk1"/>
                </a:solidFill>
                <a:latin typeface="Arial"/>
                <a:ea typeface="Arial"/>
                <a:cs typeface="Arial"/>
                <a:sym typeface="Arial"/>
              </a:rPr>
              <a:t>     </a:t>
            </a:r>
            <a:r>
              <a:rPr lang="en-US" sz="1100">
                <a:solidFill>
                  <a:schemeClr val="dk1"/>
                </a:solidFill>
                <a:latin typeface="Arial"/>
                <a:ea typeface="Arial"/>
                <a:cs typeface="Arial"/>
                <a:sym typeface="Arial"/>
              </a:rPr>
              <a:t>This data could potentially help enable the company to predict what customers will churn, and offer incentives to these customers in order to get them to stay, before they decide to leave.</a:t>
            </a:r>
            <a:endParaRPr sz="1100">
              <a:solidFill>
                <a:schemeClr val="dk1"/>
              </a:solidFill>
              <a:latin typeface="Arial"/>
              <a:ea typeface="Arial"/>
              <a:cs typeface="Arial"/>
              <a:sym typeface="Arial"/>
            </a:endParaRPr>
          </a:p>
          <a:p>
            <a:pPr marL="342900" lvl="0" indent="-251459" algn="l" rtl="0">
              <a:spcBef>
                <a:spcPts val="1200"/>
              </a:spcBef>
              <a:spcAft>
                <a:spcPts val="0"/>
              </a:spcAft>
              <a:buSzPts val="144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KNN</a:t>
            </a:r>
            <a:endParaRPr/>
          </a:p>
        </p:txBody>
      </p:sp>
      <p:pic>
        <p:nvPicPr>
          <p:cNvPr id="398" name="Google Shape;398;p11"/>
          <p:cNvPicPr preferRelativeResize="0"/>
          <p:nvPr/>
        </p:nvPicPr>
        <p:blipFill>
          <a:blip r:embed="rId3">
            <a:alphaModFix/>
          </a:blip>
          <a:stretch>
            <a:fillRect/>
          </a:stretch>
        </p:blipFill>
        <p:spPr>
          <a:xfrm>
            <a:off x="761275" y="1956816"/>
            <a:ext cx="10626000" cy="46953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ec67511e35_0_0"/>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KNN</a:t>
            </a:r>
            <a:endParaRPr/>
          </a:p>
        </p:txBody>
      </p:sp>
      <p:pic>
        <p:nvPicPr>
          <p:cNvPr id="404" name="Google Shape;404;g1ec67511e35_0_0"/>
          <p:cNvPicPr preferRelativeResize="0"/>
          <p:nvPr/>
        </p:nvPicPr>
        <p:blipFill>
          <a:blip r:embed="rId3">
            <a:alphaModFix/>
          </a:blip>
          <a:stretch>
            <a:fillRect/>
          </a:stretch>
        </p:blipFill>
        <p:spPr>
          <a:xfrm>
            <a:off x="694350" y="2002535"/>
            <a:ext cx="10810424" cy="47030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Neural Network</a:t>
            </a:r>
            <a:endParaRPr/>
          </a:p>
        </p:txBody>
      </p:sp>
      <p:pic>
        <p:nvPicPr>
          <p:cNvPr id="3" name="Picture 2">
            <a:extLst>
              <a:ext uri="{FF2B5EF4-FFF2-40B4-BE49-F238E27FC236}">
                <a16:creationId xmlns:a16="http://schemas.microsoft.com/office/drawing/2014/main" id="{FBFDCA4F-9718-63FF-1C4F-8804DAE0F2F7}"/>
              </a:ext>
            </a:extLst>
          </p:cNvPr>
          <p:cNvPicPr>
            <a:picLocks noChangeAspect="1"/>
          </p:cNvPicPr>
          <p:nvPr/>
        </p:nvPicPr>
        <p:blipFill>
          <a:blip r:embed="rId3"/>
          <a:stretch>
            <a:fillRect/>
          </a:stretch>
        </p:blipFill>
        <p:spPr>
          <a:xfrm>
            <a:off x="645208" y="2041502"/>
            <a:ext cx="7209488" cy="4432449"/>
          </a:xfrm>
          <a:prstGeom prst="rect">
            <a:avLst/>
          </a:prstGeom>
        </p:spPr>
      </p:pic>
      <p:graphicFrame>
        <p:nvGraphicFramePr>
          <p:cNvPr id="4" name="Table 3">
            <a:extLst>
              <a:ext uri="{FF2B5EF4-FFF2-40B4-BE49-F238E27FC236}">
                <a16:creationId xmlns:a16="http://schemas.microsoft.com/office/drawing/2014/main" id="{271DF568-6862-5538-F24D-95950A1215E6}"/>
              </a:ext>
            </a:extLst>
          </p:cNvPr>
          <p:cNvGraphicFramePr>
            <a:graphicFrameLocks noGrp="1"/>
          </p:cNvGraphicFramePr>
          <p:nvPr>
            <p:extLst>
              <p:ext uri="{D42A27DB-BD31-4B8C-83A1-F6EECF244321}">
                <p14:modId xmlns:p14="http://schemas.microsoft.com/office/powerpoint/2010/main" val="2690095638"/>
              </p:ext>
            </p:extLst>
          </p:nvPr>
        </p:nvGraphicFramePr>
        <p:xfrm>
          <a:off x="7936993" y="3123870"/>
          <a:ext cx="4133088" cy="1143000"/>
        </p:xfrm>
        <a:graphic>
          <a:graphicData uri="http://schemas.openxmlformats.org/drawingml/2006/table">
            <a:tbl>
              <a:tblPr/>
              <a:tblGrid>
                <a:gridCol w="1636956">
                  <a:extLst>
                    <a:ext uri="{9D8B030D-6E8A-4147-A177-3AD203B41FA5}">
                      <a16:colId xmlns:a16="http://schemas.microsoft.com/office/drawing/2014/main" val="752943151"/>
                    </a:ext>
                  </a:extLst>
                </a:gridCol>
                <a:gridCol w="832044">
                  <a:extLst>
                    <a:ext uri="{9D8B030D-6E8A-4147-A177-3AD203B41FA5}">
                      <a16:colId xmlns:a16="http://schemas.microsoft.com/office/drawing/2014/main" val="1346209466"/>
                    </a:ext>
                  </a:extLst>
                </a:gridCol>
                <a:gridCol w="832044">
                  <a:extLst>
                    <a:ext uri="{9D8B030D-6E8A-4147-A177-3AD203B41FA5}">
                      <a16:colId xmlns:a16="http://schemas.microsoft.com/office/drawing/2014/main" val="802587216"/>
                    </a:ext>
                  </a:extLst>
                </a:gridCol>
                <a:gridCol w="832044">
                  <a:extLst>
                    <a:ext uri="{9D8B030D-6E8A-4147-A177-3AD203B41FA5}">
                      <a16:colId xmlns:a16="http://schemas.microsoft.com/office/drawing/2014/main" val="298951729"/>
                    </a:ext>
                  </a:extLst>
                </a:gridCol>
              </a:tblGrid>
              <a:tr h="190500">
                <a:tc>
                  <a:txBody>
                    <a:bodyPr/>
                    <a:lstStyle/>
                    <a:p>
                      <a:pPr rtl="0" fontAlgn="b"/>
                      <a:endParaRPr lang="en-US" sz="800">
                        <a:effectLst/>
                        <a:latin typeface="Times New Roman" panose="02020603050405020304" pitchFamily="18" charset="0"/>
                        <a:cs typeface="Times New Roman" panose="02020603050405020304" pitchFamily="18" charset="0"/>
                      </a:endParaRP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Training</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Validation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Test</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2896027834"/>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Total Accuracy</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0.9349154135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0.9281690141</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0.9259786477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1516683891"/>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Accuracy of the 1 Prediction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0.7429837518</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0.6923076923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0.7385892116</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4192624534"/>
                  </a:ext>
                </a:extLst>
              </a:tr>
              <a:tr h="190500">
                <a:tc>
                  <a:txBody>
                    <a:bodyPr/>
                    <a:lstStyle/>
                    <a:p>
                      <a:pPr rtl="0" fontAlgn="b"/>
                      <a:r>
                        <a:rPr lang="en-US" sz="800" b="1" dirty="0">
                          <a:effectLst/>
                          <a:latin typeface="Times New Roman" panose="02020603050405020304" pitchFamily="18" charset="0"/>
                          <a:cs typeface="Times New Roman" panose="02020603050405020304" pitchFamily="18" charset="0"/>
                        </a:rPr>
                        <a:t>Precision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0.8300330033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0.7627118644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0.8127853881</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894604228"/>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Recall</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0.7429837518</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0.6923076923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0.7385892116</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195404894"/>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AUC</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0.9685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0.959</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0.9602</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extLst>
                  <a:ext uri="{0D108BD9-81ED-4DB2-BD59-A6C34878D82A}">
                    <a16:rowId xmlns:a16="http://schemas.microsoft.com/office/drawing/2014/main" val="211717295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ec67511e35_0_5"/>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Neural Network</a:t>
            </a:r>
            <a:endParaRPr/>
          </a:p>
        </p:txBody>
      </p:sp>
      <p:pic>
        <p:nvPicPr>
          <p:cNvPr id="2" name="Picture 1">
            <a:extLst>
              <a:ext uri="{FF2B5EF4-FFF2-40B4-BE49-F238E27FC236}">
                <a16:creationId xmlns:a16="http://schemas.microsoft.com/office/drawing/2014/main" id="{C65492CE-E3AF-5929-5F88-824F348F6352}"/>
              </a:ext>
            </a:extLst>
          </p:cNvPr>
          <p:cNvPicPr>
            <a:picLocks noChangeAspect="1"/>
          </p:cNvPicPr>
          <p:nvPr/>
        </p:nvPicPr>
        <p:blipFill>
          <a:blip r:embed="rId3"/>
          <a:stretch>
            <a:fillRect/>
          </a:stretch>
        </p:blipFill>
        <p:spPr>
          <a:xfrm>
            <a:off x="646176" y="2293431"/>
            <a:ext cx="10820400" cy="44310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ec67511e35_2_5"/>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Neural Network</a:t>
            </a:r>
            <a:endParaRPr/>
          </a:p>
        </p:txBody>
      </p:sp>
      <p:graphicFrame>
        <p:nvGraphicFramePr>
          <p:cNvPr id="2" name="Table 1">
            <a:extLst>
              <a:ext uri="{FF2B5EF4-FFF2-40B4-BE49-F238E27FC236}">
                <a16:creationId xmlns:a16="http://schemas.microsoft.com/office/drawing/2014/main" id="{57B10C17-8C63-10D4-DD9A-DF31328D7E94}"/>
              </a:ext>
            </a:extLst>
          </p:cNvPr>
          <p:cNvGraphicFramePr>
            <a:graphicFrameLocks noGrp="1"/>
          </p:cNvGraphicFramePr>
          <p:nvPr>
            <p:extLst>
              <p:ext uri="{D42A27DB-BD31-4B8C-83A1-F6EECF244321}">
                <p14:modId xmlns:p14="http://schemas.microsoft.com/office/powerpoint/2010/main" val="1673569485"/>
              </p:ext>
            </p:extLst>
          </p:nvPr>
        </p:nvGraphicFramePr>
        <p:xfrm>
          <a:off x="3739896" y="5405246"/>
          <a:ext cx="4535423" cy="1143000"/>
        </p:xfrm>
        <a:graphic>
          <a:graphicData uri="http://schemas.openxmlformats.org/drawingml/2006/table">
            <a:tbl>
              <a:tblPr/>
              <a:tblGrid>
                <a:gridCol w="1796306">
                  <a:extLst>
                    <a:ext uri="{9D8B030D-6E8A-4147-A177-3AD203B41FA5}">
                      <a16:colId xmlns:a16="http://schemas.microsoft.com/office/drawing/2014/main" val="3119981070"/>
                    </a:ext>
                  </a:extLst>
                </a:gridCol>
                <a:gridCol w="913039">
                  <a:extLst>
                    <a:ext uri="{9D8B030D-6E8A-4147-A177-3AD203B41FA5}">
                      <a16:colId xmlns:a16="http://schemas.microsoft.com/office/drawing/2014/main" val="2537873033"/>
                    </a:ext>
                  </a:extLst>
                </a:gridCol>
                <a:gridCol w="913039">
                  <a:extLst>
                    <a:ext uri="{9D8B030D-6E8A-4147-A177-3AD203B41FA5}">
                      <a16:colId xmlns:a16="http://schemas.microsoft.com/office/drawing/2014/main" val="3036875268"/>
                    </a:ext>
                  </a:extLst>
                </a:gridCol>
                <a:gridCol w="913039">
                  <a:extLst>
                    <a:ext uri="{9D8B030D-6E8A-4147-A177-3AD203B41FA5}">
                      <a16:colId xmlns:a16="http://schemas.microsoft.com/office/drawing/2014/main" val="1070477232"/>
                    </a:ext>
                  </a:extLst>
                </a:gridCol>
              </a:tblGrid>
              <a:tr h="190500">
                <a:tc>
                  <a:txBody>
                    <a:bodyPr/>
                    <a:lstStyle/>
                    <a:p>
                      <a:pPr rtl="0" fontAlgn="b"/>
                      <a:endParaRPr lang="en-US" sz="800">
                        <a:effectLst/>
                        <a:latin typeface="Times New Roman" panose="02020603050405020304" pitchFamily="18" charset="0"/>
                        <a:cs typeface="Times New Roman" panose="02020603050405020304" pitchFamily="18" charset="0"/>
                      </a:endParaRP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Training</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Validation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Test</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041469589"/>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Total Accuracy</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0.9701597744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0.9395017794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232438200"/>
                  </a:ext>
                </a:extLst>
              </a:tr>
              <a:tr h="190500">
                <a:tc>
                  <a:txBody>
                    <a:bodyPr/>
                    <a:lstStyle/>
                    <a:p>
                      <a:pPr rtl="0" fontAlgn="b"/>
                      <a:r>
                        <a:rPr lang="en-US" sz="800" b="1" dirty="0">
                          <a:effectLst/>
                          <a:latin typeface="Times New Roman" panose="02020603050405020304" pitchFamily="18" charset="0"/>
                          <a:cs typeface="Times New Roman" panose="02020603050405020304" pitchFamily="18" charset="0"/>
                        </a:rPr>
                        <a:t>Accuracy of the 1 Prediction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0.8655834564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0.7897435897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0.8008298755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902596653"/>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Precision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0.9421221865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0.8369565217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0.8391304348</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470054361"/>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Recall</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0.8655834564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0.7897435897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0.8008298755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2567818939"/>
                  </a:ext>
                </a:extLst>
              </a:tr>
              <a:tr h="190500">
                <a:tc>
                  <a:txBody>
                    <a:bodyPr/>
                    <a:lstStyle/>
                    <a:p>
                      <a:pPr rtl="0" fontAlgn="b"/>
                      <a:r>
                        <a:rPr lang="en-US" sz="800" b="1">
                          <a:effectLst/>
                          <a:latin typeface="Times New Roman" panose="02020603050405020304" pitchFamily="18" charset="0"/>
                          <a:cs typeface="Times New Roman" panose="02020603050405020304" pitchFamily="18" charset="0"/>
                        </a:rPr>
                        <a:t>AUC</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0.9917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0.9715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0.9803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extLst>
                  <a:ext uri="{0D108BD9-81ED-4DB2-BD59-A6C34878D82A}">
                    <a16:rowId xmlns:a16="http://schemas.microsoft.com/office/drawing/2014/main" val="2372461624"/>
                  </a:ext>
                </a:extLst>
              </a:tr>
            </a:tbl>
          </a:graphicData>
        </a:graphic>
      </p:graphicFrame>
      <p:pic>
        <p:nvPicPr>
          <p:cNvPr id="3" name="Picture 2">
            <a:extLst>
              <a:ext uri="{FF2B5EF4-FFF2-40B4-BE49-F238E27FC236}">
                <a16:creationId xmlns:a16="http://schemas.microsoft.com/office/drawing/2014/main" id="{DA241BB7-DAC4-CC9E-CD1D-04A4AC1604A4}"/>
              </a:ext>
            </a:extLst>
          </p:cNvPr>
          <p:cNvPicPr>
            <a:picLocks noChangeAspect="1"/>
          </p:cNvPicPr>
          <p:nvPr/>
        </p:nvPicPr>
        <p:blipFill>
          <a:blip r:embed="rId3"/>
          <a:stretch>
            <a:fillRect/>
          </a:stretch>
        </p:blipFill>
        <p:spPr>
          <a:xfrm>
            <a:off x="1682496" y="2326562"/>
            <a:ext cx="8513064" cy="2931238"/>
          </a:xfrm>
          <a:prstGeom prst="rect">
            <a:avLst/>
          </a:prstGeom>
        </p:spPr>
      </p:pic>
      <p:sp>
        <p:nvSpPr>
          <p:cNvPr id="4" name="Rounded Rectangle 3">
            <a:extLst>
              <a:ext uri="{FF2B5EF4-FFF2-40B4-BE49-F238E27FC236}">
                <a16:creationId xmlns:a16="http://schemas.microsoft.com/office/drawing/2014/main" id="{8F77373D-A80C-F713-CF82-7A2FE0ED42BC}"/>
              </a:ext>
            </a:extLst>
          </p:cNvPr>
          <p:cNvSpPr/>
          <p:nvPr/>
        </p:nvSpPr>
        <p:spPr>
          <a:xfrm>
            <a:off x="1783080" y="2249424"/>
            <a:ext cx="4312920" cy="34747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ec67511e35_2_0"/>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Neural Network</a:t>
            </a:r>
            <a:endParaRPr/>
          </a:p>
        </p:txBody>
      </p:sp>
      <p:pic>
        <p:nvPicPr>
          <p:cNvPr id="2" name="Picture 1">
            <a:extLst>
              <a:ext uri="{FF2B5EF4-FFF2-40B4-BE49-F238E27FC236}">
                <a16:creationId xmlns:a16="http://schemas.microsoft.com/office/drawing/2014/main" id="{BB8AE760-AAE8-37BD-CB35-831B4D4765A0}"/>
              </a:ext>
            </a:extLst>
          </p:cNvPr>
          <p:cNvPicPr>
            <a:picLocks noChangeAspect="1"/>
          </p:cNvPicPr>
          <p:nvPr/>
        </p:nvPicPr>
        <p:blipFill>
          <a:blip r:embed="rId3"/>
          <a:stretch>
            <a:fillRect/>
          </a:stretch>
        </p:blipFill>
        <p:spPr>
          <a:xfrm>
            <a:off x="682752" y="2300293"/>
            <a:ext cx="10902696" cy="443733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a0dd70cc37_0_29"/>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References</a:t>
            </a:r>
            <a:endParaRPr/>
          </a:p>
        </p:txBody>
      </p:sp>
      <p:sp>
        <p:nvSpPr>
          <p:cNvPr id="446" name="Google Shape;446;g2a0dd70cc37_0_29"/>
          <p:cNvSpPr txBox="1">
            <a:spLocks noGrp="1"/>
          </p:cNvSpPr>
          <p:nvPr>
            <p:ph type="body" idx="1"/>
          </p:nvPr>
        </p:nvSpPr>
        <p:spPr>
          <a:xfrm>
            <a:off x="1154955" y="2603500"/>
            <a:ext cx="8761500" cy="34164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1200"/>
              </a:spcAft>
              <a:buClr>
                <a:schemeClr val="dk1"/>
              </a:buClr>
              <a:buSzPts val="1100"/>
              <a:buFont typeface="Arial"/>
              <a:buNone/>
            </a:pPr>
            <a:r>
              <a:rPr lang="en-US" sz="1100">
                <a:solidFill>
                  <a:schemeClr val="dk1"/>
                </a:solidFill>
                <a:latin typeface="Arial"/>
                <a:ea typeface="Arial"/>
                <a:cs typeface="Arial"/>
                <a:sym typeface="Arial"/>
              </a:rPr>
              <a:t>Dataset:</a:t>
            </a:r>
            <a:r>
              <a:rPr lang="en-US" sz="11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u="sng">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https://www.kaggle.com/datasets/sakshigoyal7/credit-card-customers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
          <p:cNvSpPr txBox="1">
            <a:spLocks noGrp="1"/>
          </p:cNvSpPr>
          <p:nvPr>
            <p:ph type="title"/>
          </p:nvPr>
        </p:nvSpPr>
        <p:spPr>
          <a:xfrm>
            <a:off x="1154950" y="973675"/>
            <a:ext cx="38742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Cleaning:</a:t>
            </a:r>
            <a:endParaRPr/>
          </a:p>
          <a:p>
            <a:pPr marL="0" lvl="0" indent="0" algn="l" rtl="0">
              <a:spcBef>
                <a:spcPts val="0"/>
              </a:spcBef>
              <a:spcAft>
                <a:spcPts val="0"/>
              </a:spcAft>
              <a:buClr>
                <a:schemeClr val="lt2"/>
              </a:buClr>
              <a:buSzPts val="3600"/>
              <a:buFont typeface="Century Gothic"/>
              <a:buNone/>
            </a:pPr>
            <a:r>
              <a:rPr lang="en-US" sz="2600"/>
              <a:t>Missing values</a:t>
            </a:r>
            <a:endParaRPr sz="2600"/>
          </a:p>
        </p:txBody>
      </p:sp>
      <p:pic>
        <p:nvPicPr>
          <p:cNvPr id="268" name="Google Shape;268;p3"/>
          <p:cNvPicPr preferRelativeResize="0"/>
          <p:nvPr/>
        </p:nvPicPr>
        <p:blipFill>
          <a:blip r:embed="rId5">
            <a:alphaModFix/>
          </a:blip>
          <a:stretch>
            <a:fillRect/>
          </a:stretch>
        </p:blipFill>
        <p:spPr>
          <a:xfrm>
            <a:off x="1154938" y="2292225"/>
            <a:ext cx="5753100" cy="1085850"/>
          </a:xfrm>
          <a:prstGeom prst="rect">
            <a:avLst/>
          </a:prstGeom>
          <a:noFill/>
          <a:ln>
            <a:noFill/>
          </a:ln>
        </p:spPr>
      </p:pic>
      <p:pic>
        <p:nvPicPr>
          <p:cNvPr id="269" name="Google Shape;269;p3"/>
          <p:cNvPicPr preferRelativeResize="0"/>
          <p:nvPr/>
        </p:nvPicPr>
        <p:blipFill>
          <a:blip r:embed="rId6">
            <a:alphaModFix/>
          </a:blip>
          <a:stretch>
            <a:fillRect/>
          </a:stretch>
        </p:blipFill>
        <p:spPr>
          <a:xfrm>
            <a:off x="1154950" y="3676560"/>
            <a:ext cx="2575650" cy="2701292"/>
          </a:xfrm>
          <a:prstGeom prst="rect">
            <a:avLst/>
          </a:prstGeom>
          <a:noFill/>
          <a:ln>
            <a:noFill/>
          </a:ln>
        </p:spPr>
      </p:pic>
      <p:pic>
        <p:nvPicPr>
          <p:cNvPr id="270" name="Google Shape;270;p3"/>
          <p:cNvPicPr preferRelativeResize="0"/>
          <p:nvPr/>
        </p:nvPicPr>
        <p:blipFill>
          <a:blip r:embed="rId7">
            <a:alphaModFix/>
          </a:blip>
          <a:stretch>
            <a:fillRect/>
          </a:stretch>
        </p:blipFill>
        <p:spPr>
          <a:xfrm>
            <a:off x="4149775" y="3817532"/>
            <a:ext cx="2771775" cy="2419350"/>
          </a:xfrm>
          <a:prstGeom prst="rect">
            <a:avLst/>
          </a:prstGeom>
          <a:noFill/>
          <a:ln>
            <a:noFill/>
          </a:ln>
        </p:spPr>
      </p:pic>
      <p:pic>
        <p:nvPicPr>
          <p:cNvPr id="271" name="Google Shape;271;p3"/>
          <p:cNvPicPr preferRelativeResize="0"/>
          <p:nvPr/>
        </p:nvPicPr>
        <p:blipFill>
          <a:blip r:embed="rId8">
            <a:alphaModFix/>
          </a:blip>
          <a:stretch>
            <a:fillRect/>
          </a:stretch>
        </p:blipFill>
        <p:spPr>
          <a:xfrm>
            <a:off x="7340725" y="3817520"/>
            <a:ext cx="2575659" cy="2300818"/>
          </a:xfrm>
          <a:prstGeom prst="rect">
            <a:avLst/>
          </a:prstGeom>
          <a:noFill/>
          <a:ln>
            <a:noFill/>
          </a:ln>
        </p:spPr>
      </p:pic>
      <p:sp>
        <p:nvSpPr>
          <p:cNvPr id="272" name="Google Shape;272;p3"/>
          <p:cNvSpPr txBox="1"/>
          <p:nvPr/>
        </p:nvSpPr>
        <p:spPr>
          <a:xfrm>
            <a:off x="5389325" y="1759900"/>
            <a:ext cx="23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3F3F3F"/>
              </a:solidFill>
              <a:latin typeface="Century Gothic"/>
              <a:ea typeface="Century Gothic"/>
              <a:cs typeface="Century Gothic"/>
              <a:sym typeface="Century Gothic"/>
            </a:endParaRPr>
          </a:p>
        </p:txBody>
      </p:sp>
      <p:pic>
        <p:nvPicPr>
          <p:cNvPr id="5" name="Recorded Sound">
            <a:hlinkClick r:id="" action="ppaction://media"/>
            <a:extLst>
              <a:ext uri="{FF2B5EF4-FFF2-40B4-BE49-F238E27FC236}">
                <a16:creationId xmlns:a16="http://schemas.microsoft.com/office/drawing/2014/main" id="{3B578400-8060-B7DD-376C-D6AA98A128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53347" y="59924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ec67511b3c_0_43"/>
          <p:cNvSpPr txBox="1">
            <a:spLocks noGrp="1"/>
          </p:cNvSpPr>
          <p:nvPr>
            <p:ph type="title"/>
          </p:nvPr>
        </p:nvSpPr>
        <p:spPr>
          <a:xfrm>
            <a:off x="1154950" y="973675"/>
            <a:ext cx="38742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Cleaning:</a:t>
            </a:r>
            <a:endParaRPr/>
          </a:p>
          <a:p>
            <a:pPr marL="0" lvl="0" indent="0" algn="l" rtl="0">
              <a:spcBef>
                <a:spcPts val="0"/>
              </a:spcBef>
              <a:spcAft>
                <a:spcPts val="0"/>
              </a:spcAft>
              <a:buClr>
                <a:schemeClr val="lt2"/>
              </a:buClr>
              <a:buSzPts val="3600"/>
              <a:buFont typeface="Century Gothic"/>
              <a:buNone/>
            </a:pPr>
            <a:r>
              <a:rPr lang="en-US" sz="2600"/>
              <a:t>Outliers</a:t>
            </a:r>
            <a:endParaRPr sz="2600"/>
          </a:p>
        </p:txBody>
      </p:sp>
      <p:sp>
        <p:nvSpPr>
          <p:cNvPr id="278" name="Google Shape;278;g1ec67511b3c_0_43"/>
          <p:cNvSpPr txBox="1"/>
          <p:nvPr/>
        </p:nvSpPr>
        <p:spPr>
          <a:xfrm>
            <a:off x="5389325" y="1759900"/>
            <a:ext cx="23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3F3F3F"/>
              </a:solidFill>
              <a:latin typeface="Century Gothic"/>
              <a:ea typeface="Century Gothic"/>
              <a:cs typeface="Century Gothic"/>
              <a:sym typeface="Century Gothic"/>
            </a:endParaRPr>
          </a:p>
        </p:txBody>
      </p:sp>
      <p:pic>
        <p:nvPicPr>
          <p:cNvPr id="279" name="Google Shape;279;g1ec67511b3c_0_43"/>
          <p:cNvPicPr preferRelativeResize="0"/>
          <p:nvPr/>
        </p:nvPicPr>
        <p:blipFill>
          <a:blip r:embed="rId5">
            <a:alphaModFix/>
          </a:blip>
          <a:stretch>
            <a:fillRect/>
          </a:stretch>
        </p:blipFill>
        <p:spPr>
          <a:xfrm>
            <a:off x="2399920" y="2221600"/>
            <a:ext cx="7392155" cy="4346375"/>
          </a:xfrm>
          <a:prstGeom prst="rect">
            <a:avLst/>
          </a:prstGeom>
          <a:noFill/>
          <a:ln>
            <a:noFill/>
          </a:ln>
        </p:spPr>
      </p:pic>
      <p:pic>
        <p:nvPicPr>
          <p:cNvPr id="2" name="Recorded Sound">
            <a:hlinkClick r:id="" action="ppaction://media"/>
            <a:extLst>
              <a:ext uri="{FF2B5EF4-FFF2-40B4-BE49-F238E27FC236}">
                <a16:creationId xmlns:a16="http://schemas.microsoft.com/office/drawing/2014/main" id="{77B418BB-1C11-BF31-604D-85C7ECAFE8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92075" y="64102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ec67511b3c_0_53"/>
          <p:cNvSpPr txBox="1">
            <a:spLocks noGrp="1"/>
          </p:cNvSpPr>
          <p:nvPr>
            <p:ph type="title"/>
          </p:nvPr>
        </p:nvSpPr>
        <p:spPr>
          <a:xfrm>
            <a:off x="1154950" y="973675"/>
            <a:ext cx="38742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Cleaning:</a:t>
            </a:r>
            <a:endParaRPr/>
          </a:p>
          <a:p>
            <a:pPr marL="0" lvl="0" indent="0" algn="l" rtl="0">
              <a:spcBef>
                <a:spcPts val="0"/>
              </a:spcBef>
              <a:spcAft>
                <a:spcPts val="0"/>
              </a:spcAft>
              <a:buClr>
                <a:schemeClr val="lt2"/>
              </a:buClr>
              <a:buSzPts val="3600"/>
              <a:buFont typeface="Century Gothic"/>
              <a:buNone/>
            </a:pPr>
            <a:r>
              <a:rPr lang="en-US" sz="2600"/>
              <a:t>Validation rows</a:t>
            </a:r>
            <a:endParaRPr sz="2600"/>
          </a:p>
        </p:txBody>
      </p:sp>
      <p:sp>
        <p:nvSpPr>
          <p:cNvPr id="285" name="Google Shape;285;g1ec67511b3c_0_53"/>
          <p:cNvSpPr txBox="1"/>
          <p:nvPr/>
        </p:nvSpPr>
        <p:spPr>
          <a:xfrm>
            <a:off x="5389325" y="1759900"/>
            <a:ext cx="23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3F3F3F"/>
              </a:solidFill>
              <a:latin typeface="Century Gothic"/>
              <a:ea typeface="Century Gothic"/>
              <a:cs typeface="Century Gothic"/>
              <a:sym typeface="Century Gothic"/>
            </a:endParaRPr>
          </a:p>
        </p:txBody>
      </p:sp>
      <p:pic>
        <p:nvPicPr>
          <p:cNvPr id="286" name="Google Shape;286;g1ec67511b3c_0_53"/>
          <p:cNvPicPr preferRelativeResize="0"/>
          <p:nvPr/>
        </p:nvPicPr>
        <p:blipFill>
          <a:blip r:embed="rId5">
            <a:alphaModFix/>
          </a:blip>
          <a:stretch>
            <a:fillRect/>
          </a:stretch>
        </p:blipFill>
        <p:spPr>
          <a:xfrm>
            <a:off x="3516825" y="2765450"/>
            <a:ext cx="5314950" cy="2867025"/>
          </a:xfrm>
          <a:prstGeom prst="rect">
            <a:avLst/>
          </a:prstGeom>
          <a:noFill/>
          <a:ln>
            <a:noFill/>
          </a:ln>
        </p:spPr>
      </p:pic>
      <p:pic>
        <p:nvPicPr>
          <p:cNvPr id="3" name="Recorded Sound">
            <a:hlinkClick r:id="" action="ppaction://media"/>
            <a:extLst>
              <a:ext uri="{FF2B5EF4-FFF2-40B4-BE49-F238E27FC236}">
                <a16:creationId xmlns:a16="http://schemas.microsoft.com/office/drawing/2014/main" id="{01C6834E-F7B5-5196-E3D6-F461DE617B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92905" y="60949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ec67511b3c_0_33"/>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Exploration:</a:t>
            </a:r>
            <a:endParaRPr/>
          </a:p>
          <a:p>
            <a:pPr marL="0" lvl="0" indent="0" algn="l" rtl="0">
              <a:spcBef>
                <a:spcPts val="0"/>
              </a:spcBef>
              <a:spcAft>
                <a:spcPts val="0"/>
              </a:spcAft>
              <a:buClr>
                <a:schemeClr val="lt2"/>
              </a:buClr>
              <a:buSzPts val="3600"/>
              <a:buFont typeface="Century Gothic"/>
              <a:buNone/>
            </a:pPr>
            <a:r>
              <a:rPr lang="en-US" sz="2600"/>
              <a:t>Churn Vs No churn</a:t>
            </a:r>
            <a:endParaRPr sz="2600"/>
          </a:p>
        </p:txBody>
      </p:sp>
      <p:pic>
        <p:nvPicPr>
          <p:cNvPr id="292" name="Google Shape;292;g1ec67511b3c_0_33"/>
          <p:cNvPicPr preferRelativeResize="0"/>
          <p:nvPr/>
        </p:nvPicPr>
        <p:blipFill rotWithShape="1">
          <a:blip r:embed="rId5">
            <a:alphaModFix/>
          </a:blip>
          <a:srcRect l="22859" t="1307" r="8595" b="6620"/>
          <a:stretch/>
        </p:blipFill>
        <p:spPr>
          <a:xfrm>
            <a:off x="1944675" y="2257300"/>
            <a:ext cx="5245276" cy="4345950"/>
          </a:xfrm>
          <a:prstGeom prst="rect">
            <a:avLst/>
          </a:prstGeom>
          <a:noFill/>
          <a:ln>
            <a:noFill/>
          </a:ln>
        </p:spPr>
      </p:pic>
      <p:sp>
        <p:nvSpPr>
          <p:cNvPr id="293" name="Google Shape;293;g1ec67511b3c_0_33"/>
          <p:cNvSpPr txBox="1"/>
          <p:nvPr/>
        </p:nvSpPr>
        <p:spPr>
          <a:xfrm>
            <a:off x="7612700" y="2323575"/>
            <a:ext cx="4415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It’s evident from the graph that only 16% of the data samples represent churn customers</a:t>
            </a:r>
            <a:endParaRPr sz="1800">
              <a:solidFill>
                <a:srgbClr val="3F3F3F"/>
              </a:solidFill>
              <a:latin typeface="Century Gothic"/>
              <a:ea typeface="Century Gothic"/>
              <a:cs typeface="Century Gothic"/>
              <a:sym typeface="Century Gothic"/>
            </a:endParaRPr>
          </a:p>
        </p:txBody>
      </p:sp>
      <p:pic>
        <p:nvPicPr>
          <p:cNvPr id="8" name="Recorded Sound">
            <a:hlinkClick r:id="" action="ppaction://media"/>
            <a:extLst>
              <a:ext uri="{FF2B5EF4-FFF2-40B4-BE49-F238E27FC236}">
                <a16:creationId xmlns:a16="http://schemas.microsoft.com/office/drawing/2014/main" id="{AE18A1E7-3F33-B70C-524F-D1C154549F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20400" y="59529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5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ec67511b3c_0_71"/>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Exploration:</a:t>
            </a:r>
            <a:endParaRPr/>
          </a:p>
          <a:p>
            <a:pPr marL="0" lvl="0" indent="0" algn="l" rtl="0">
              <a:spcBef>
                <a:spcPts val="0"/>
              </a:spcBef>
              <a:spcAft>
                <a:spcPts val="0"/>
              </a:spcAft>
              <a:buClr>
                <a:schemeClr val="lt2"/>
              </a:buClr>
              <a:buSzPts val="3600"/>
              <a:buFont typeface="Century Gothic"/>
              <a:buNone/>
            </a:pPr>
            <a:r>
              <a:rPr lang="en-US" sz="2600"/>
              <a:t>Interesting Findings</a:t>
            </a:r>
            <a:endParaRPr sz="2600"/>
          </a:p>
        </p:txBody>
      </p:sp>
      <p:pic>
        <p:nvPicPr>
          <p:cNvPr id="300" name="Google Shape;300;g1ec67511b3c_0_71"/>
          <p:cNvPicPr preferRelativeResize="0"/>
          <p:nvPr/>
        </p:nvPicPr>
        <p:blipFill>
          <a:blip r:embed="rId5">
            <a:alphaModFix/>
          </a:blip>
          <a:stretch>
            <a:fillRect/>
          </a:stretch>
        </p:blipFill>
        <p:spPr>
          <a:xfrm>
            <a:off x="3708275" y="2411340"/>
            <a:ext cx="4775450" cy="4160925"/>
          </a:xfrm>
          <a:prstGeom prst="rect">
            <a:avLst/>
          </a:prstGeom>
          <a:noFill/>
          <a:ln>
            <a:noFill/>
          </a:ln>
        </p:spPr>
      </p:pic>
      <p:pic>
        <p:nvPicPr>
          <p:cNvPr id="2" name="Recorded Sound">
            <a:hlinkClick r:id="" action="ppaction://media"/>
            <a:extLst>
              <a:ext uri="{FF2B5EF4-FFF2-40B4-BE49-F238E27FC236}">
                <a16:creationId xmlns:a16="http://schemas.microsoft.com/office/drawing/2014/main" id="{647BE946-2336-CE79-A3D3-27E7359353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72771" y="72998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ec67511b3c_0_79"/>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Data Exploration:</a:t>
            </a:r>
            <a:endParaRPr/>
          </a:p>
          <a:p>
            <a:pPr marL="0" lvl="0" indent="0" algn="l" rtl="0">
              <a:spcBef>
                <a:spcPts val="0"/>
              </a:spcBef>
              <a:spcAft>
                <a:spcPts val="0"/>
              </a:spcAft>
              <a:buClr>
                <a:schemeClr val="lt2"/>
              </a:buClr>
              <a:buSzPts val="3600"/>
              <a:buFont typeface="Century Gothic"/>
              <a:buNone/>
            </a:pPr>
            <a:r>
              <a:rPr lang="en-US" sz="2600"/>
              <a:t>Multivariate Scatter plot</a:t>
            </a:r>
            <a:endParaRPr sz="2600"/>
          </a:p>
        </p:txBody>
      </p:sp>
      <p:pic>
        <p:nvPicPr>
          <p:cNvPr id="306" name="Google Shape;306;g1ec67511b3c_0_79"/>
          <p:cNvPicPr preferRelativeResize="0"/>
          <p:nvPr/>
        </p:nvPicPr>
        <p:blipFill>
          <a:blip r:embed="rId5">
            <a:alphaModFix/>
          </a:blip>
          <a:stretch>
            <a:fillRect/>
          </a:stretch>
        </p:blipFill>
        <p:spPr>
          <a:xfrm>
            <a:off x="6390709" y="2267275"/>
            <a:ext cx="5360841" cy="4391350"/>
          </a:xfrm>
          <a:prstGeom prst="rect">
            <a:avLst/>
          </a:prstGeom>
          <a:noFill/>
          <a:ln>
            <a:noFill/>
          </a:ln>
        </p:spPr>
      </p:pic>
      <p:pic>
        <p:nvPicPr>
          <p:cNvPr id="307" name="Google Shape;307;g1ec67511b3c_0_79"/>
          <p:cNvPicPr preferRelativeResize="0"/>
          <p:nvPr/>
        </p:nvPicPr>
        <p:blipFill>
          <a:blip r:embed="rId6">
            <a:alphaModFix/>
          </a:blip>
          <a:stretch>
            <a:fillRect/>
          </a:stretch>
        </p:blipFill>
        <p:spPr>
          <a:xfrm>
            <a:off x="776850" y="2267263"/>
            <a:ext cx="4878650" cy="4525974"/>
          </a:xfrm>
          <a:prstGeom prst="rect">
            <a:avLst/>
          </a:prstGeom>
          <a:noFill/>
          <a:ln>
            <a:noFill/>
          </a:ln>
        </p:spPr>
      </p:pic>
      <p:pic>
        <p:nvPicPr>
          <p:cNvPr id="2" name="Recorded Sound">
            <a:hlinkClick r:id="" action="ppaction://media"/>
            <a:extLst>
              <a:ext uri="{FF2B5EF4-FFF2-40B4-BE49-F238E27FC236}">
                <a16:creationId xmlns:a16="http://schemas.microsoft.com/office/drawing/2014/main" id="{B0B20342-8367-CDBB-7A69-FD3D1C0B42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71884" y="72998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Model Selection</a:t>
            </a:r>
            <a:endParaRPr/>
          </a:p>
        </p:txBody>
      </p:sp>
      <p:graphicFrame>
        <p:nvGraphicFramePr>
          <p:cNvPr id="2" name="Table 1">
            <a:extLst>
              <a:ext uri="{FF2B5EF4-FFF2-40B4-BE49-F238E27FC236}">
                <a16:creationId xmlns:a16="http://schemas.microsoft.com/office/drawing/2014/main" id="{618E5643-76BA-7FF4-63B5-FE9B3C2AEE86}"/>
              </a:ext>
            </a:extLst>
          </p:cNvPr>
          <p:cNvGraphicFramePr>
            <a:graphicFrameLocks noGrp="1"/>
          </p:cNvGraphicFramePr>
          <p:nvPr>
            <p:extLst>
              <p:ext uri="{D42A27DB-BD31-4B8C-83A1-F6EECF244321}">
                <p14:modId xmlns:p14="http://schemas.microsoft.com/office/powerpoint/2010/main" val="534702371"/>
              </p:ext>
            </p:extLst>
          </p:nvPr>
        </p:nvGraphicFramePr>
        <p:xfrm>
          <a:off x="5998464" y="2484458"/>
          <a:ext cx="5889750" cy="3642023"/>
        </p:xfrm>
        <a:graphic>
          <a:graphicData uri="http://schemas.openxmlformats.org/drawingml/2006/table">
            <a:tbl>
              <a:tblPr firstRow="1" bandRow="1">
                <a:tableStyleId>{35758FB7-9AC5-4552-8A53-C91805E547FA}</a:tableStyleId>
              </a:tblPr>
              <a:tblGrid>
                <a:gridCol w="1963250">
                  <a:extLst>
                    <a:ext uri="{9D8B030D-6E8A-4147-A177-3AD203B41FA5}">
                      <a16:colId xmlns:a16="http://schemas.microsoft.com/office/drawing/2014/main" val="2038294142"/>
                    </a:ext>
                  </a:extLst>
                </a:gridCol>
                <a:gridCol w="1963250">
                  <a:extLst>
                    <a:ext uri="{9D8B030D-6E8A-4147-A177-3AD203B41FA5}">
                      <a16:colId xmlns:a16="http://schemas.microsoft.com/office/drawing/2014/main" val="1772769505"/>
                    </a:ext>
                  </a:extLst>
                </a:gridCol>
                <a:gridCol w="1963250">
                  <a:extLst>
                    <a:ext uri="{9D8B030D-6E8A-4147-A177-3AD203B41FA5}">
                      <a16:colId xmlns:a16="http://schemas.microsoft.com/office/drawing/2014/main" val="538572413"/>
                    </a:ext>
                  </a:extLst>
                </a:gridCol>
              </a:tblGrid>
              <a:tr h="520289">
                <a:tc>
                  <a:txBody>
                    <a:bodyPr/>
                    <a:lstStyle/>
                    <a:p>
                      <a:r>
                        <a:rPr lang="en-US" dirty="0">
                          <a:solidFill>
                            <a:schemeClr val="tx1"/>
                          </a:solidFill>
                          <a:latin typeface="Times New Roman" panose="02020603050405020304" pitchFamily="18" charset="0"/>
                          <a:cs typeface="Times New Roman" panose="02020603050405020304" pitchFamily="18" charset="0"/>
                        </a:rPr>
                        <a:t>Model</a:t>
                      </a:r>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Total Accuracy</a:t>
                      </a:r>
                      <a:endParaRPr lang="en-US" dirty="0"/>
                    </a:p>
                  </a:txBody>
                  <a:tcPr/>
                </a:tc>
                <a:tc>
                  <a:txBody>
                    <a:bodyPr/>
                    <a:lstStyle/>
                    <a:p>
                      <a:r>
                        <a:rPr lang="en-US" dirty="0">
                          <a:solidFill>
                            <a:schemeClr val="tx1"/>
                          </a:solidFill>
                          <a:latin typeface="Times New Roman" panose="02020603050405020304" pitchFamily="18" charset="0"/>
                          <a:cs typeface="Times New Roman" panose="02020603050405020304" pitchFamily="18" charset="0"/>
                        </a:rPr>
                        <a:t>Accuracy of the 1 Prediction</a:t>
                      </a:r>
                      <a:endParaRPr lang="en-US" dirty="0"/>
                    </a:p>
                  </a:txBody>
                  <a:tcPr/>
                </a:tc>
                <a:extLst>
                  <a:ext uri="{0D108BD9-81ED-4DB2-BD59-A6C34878D82A}">
                    <a16:rowId xmlns:a16="http://schemas.microsoft.com/office/drawing/2014/main" val="2890564473"/>
                  </a:ext>
                </a:extLst>
              </a:tr>
              <a:tr h="520289">
                <a:tc>
                  <a:txBody>
                    <a:bodyPr/>
                    <a:lstStyle/>
                    <a:p>
                      <a:r>
                        <a:rPr lang="en-US" dirty="0"/>
                        <a:t>Regression</a:t>
                      </a:r>
                    </a:p>
                  </a:txBody>
                  <a:tcPr/>
                </a:tc>
                <a:tc>
                  <a:txBody>
                    <a:bodyPr/>
                    <a:lstStyle/>
                    <a:p>
                      <a:r>
                        <a:rPr lang="en-US" sz="1400" dirty="0"/>
                        <a:t>0.894662</a:t>
                      </a:r>
                      <a:endParaRPr lang="en-US" dirty="0"/>
                    </a:p>
                  </a:txBody>
                  <a:tcPr/>
                </a:tc>
                <a:tc>
                  <a:txBody>
                    <a:bodyPr/>
                    <a:lstStyle/>
                    <a:p>
                      <a:r>
                        <a:rPr lang="en-US" sz="1400" dirty="0"/>
                        <a:t>0.585062</a:t>
                      </a:r>
                      <a:endParaRPr lang="en-US" dirty="0"/>
                    </a:p>
                  </a:txBody>
                  <a:tcPr/>
                </a:tc>
                <a:extLst>
                  <a:ext uri="{0D108BD9-81ED-4DB2-BD59-A6C34878D82A}">
                    <a16:rowId xmlns:a16="http://schemas.microsoft.com/office/drawing/2014/main" val="1229851284"/>
                  </a:ext>
                </a:extLst>
              </a:tr>
              <a:tr h="520289">
                <a:tc>
                  <a:txBody>
                    <a:bodyPr/>
                    <a:lstStyle/>
                    <a:p>
                      <a:r>
                        <a:rPr lang="en-US" dirty="0"/>
                        <a:t>Naïve Bayes</a:t>
                      </a:r>
                    </a:p>
                  </a:txBody>
                  <a:tcPr/>
                </a:tc>
                <a:tc>
                  <a:txBody>
                    <a:bodyPr/>
                    <a:lstStyle/>
                    <a:p>
                      <a:r>
                        <a:rPr lang="en-US" sz="1400" dirty="0"/>
                        <a:t>0.874733</a:t>
                      </a:r>
                      <a:endParaRPr lang="en-US" dirty="0"/>
                    </a:p>
                  </a:txBody>
                  <a:tcPr/>
                </a:tc>
                <a:tc>
                  <a:txBody>
                    <a:bodyPr/>
                    <a:lstStyle/>
                    <a:p>
                      <a:r>
                        <a:rPr lang="en-US" sz="1400" dirty="0"/>
                        <a:t>0.680498</a:t>
                      </a:r>
                      <a:endParaRPr lang="en-US" dirty="0"/>
                    </a:p>
                  </a:txBody>
                  <a:tcPr/>
                </a:tc>
                <a:extLst>
                  <a:ext uri="{0D108BD9-81ED-4DB2-BD59-A6C34878D82A}">
                    <a16:rowId xmlns:a16="http://schemas.microsoft.com/office/drawing/2014/main" val="1898307109"/>
                  </a:ext>
                </a:extLst>
              </a:tr>
              <a:tr h="52028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Decision Tree</a:t>
                      </a:r>
                    </a:p>
                    <a:p>
                      <a:endParaRPr lang="en-US" dirty="0"/>
                    </a:p>
                  </a:txBody>
                  <a:tcPr/>
                </a:tc>
                <a:tc>
                  <a:txBody>
                    <a:bodyPr/>
                    <a:lstStyle/>
                    <a:p>
                      <a:pPr marL="0" lvl="0" indent="0" algn="l" rtl="0">
                        <a:lnSpc>
                          <a:spcPct val="115000"/>
                        </a:lnSpc>
                        <a:spcBef>
                          <a:spcPts val="0"/>
                        </a:spcBef>
                        <a:spcAft>
                          <a:spcPts val="0"/>
                        </a:spcAft>
                        <a:buNone/>
                      </a:pPr>
                      <a:r>
                        <a:rPr lang="en-US" sz="1400" dirty="0"/>
                        <a:t>0.911032</a:t>
                      </a:r>
                      <a:endParaRPr sz="1400" dirty="0"/>
                    </a:p>
                  </a:txBody>
                  <a:tcPr marL="91425" marR="91425" marT="91425" marB="91425"/>
                </a:tc>
                <a:tc>
                  <a:txBody>
                    <a:bodyPr/>
                    <a:lstStyle/>
                    <a:p>
                      <a:r>
                        <a:rPr lang="en-US" sz="1400" dirty="0"/>
                        <a:t>0.684647</a:t>
                      </a:r>
                      <a:endParaRPr lang="en-US" dirty="0"/>
                    </a:p>
                  </a:txBody>
                  <a:tcPr/>
                </a:tc>
                <a:extLst>
                  <a:ext uri="{0D108BD9-81ED-4DB2-BD59-A6C34878D82A}">
                    <a16:rowId xmlns:a16="http://schemas.microsoft.com/office/drawing/2014/main" val="3743329753"/>
                  </a:ext>
                </a:extLst>
              </a:tr>
              <a:tr h="520289">
                <a:tc>
                  <a:txBody>
                    <a:bodyPr/>
                    <a:lstStyle/>
                    <a:p>
                      <a:r>
                        <a:rPr lang="en-US" dirty="0"/>
                        <a:t>Discriminate</a:t>
                      </a:r>
                    </a:p>
                  </a:txBody>
                  <a:tcPr/>
                </a:tc>
                <a:tc>
                  <a:txBody>
                    <a:bodyPr/>
                    <a:lstStyle/>
                    <a:p>
                      <a:pPr marL="0" lvl="0" indent="0" algn="l" rtl="0">
                        <a:lnSpc>
                          <a:spcPct val="115000"/>
                        </a:lnSpc>
                        <a:spcBef>
                          <a:spcPts val="0"/>
                        </a:spcBef>
                        <a:spcAft>
                          <a:spcPts val="0"/>
                        </a:spcAft>
                        <a:buNone/>
                      </a:pPr>
                      <a:r>
                        <a:rPr lang="en-US" sz="1400" dirty="0"/>
                        <a:t>0.849456</a:t>
                      </a:r>
                      <a:endParaRPr sz="1400" dirty="0"/>
                    </a:p>
                  </a:txBody>
                  <a:tcPr marL="91425" marR="91425" marT="91425" marB="91425"/>
                </a:tc>
                <a:tc>
                  <a:txBody>
                    <a:bodyPr/>
                    <a:lstStyle/>
                    <a:p>
                      <a:r>
                        <a:rPr lang="en-US" dirty="0"/>
                        <a:t>0.823899</a:t>
                      </a:r>
                    </a:p>
                  </a:txBody>
                  <a:tcPr/>
                </a:tc>
                <a:extLst>
                  <a:ext uri="{0D108BD9-81ED-4DB2-BD59-A6C34878D82A}">
                    <a16:rowId xmlns:a16="http://schemas.microsoft.com/office/drawing/2014/main" val="821536905"/>
                  </a:ext>
                </a:extLst>
              </a:tr>
              <a:tr h="520289">
                <a:tc>
                  <a:txBody>
                    <a:bodyPr/>
                    <a:lstStyle/>
                    <a:p>
                      <a:r>
                        <a:rPr lang="en-US" dirty="0"/>
                        <a:t>KNN</a:t>
                      </a:r>
                    </a:p>
                  </a:txBody>
                  <a:tcPr/>
                </a:tc>
                <a:tc>
                  <a:txBody>
                    <a:bodyPr/>
                    <a:lstStyle/>
                    <a:p>
                      <a:r>
                        <a:rPr lang="en-US" dirty="0"/>
                        <a:t>0.856227</a:t>
                      </a:r>
                    </a:p>
                  </a:txBody>
                  <a:tcPr/>
                </a:tc>
                <a:tc>
                  <a:txBody>
                    <a:bodyPr/>
                    <a:lstStyle/>
                    <a:p>
                      <a:r>
                        <a:rPr lang="en-US" dirty="0"/>
                        <a:t>0.282157</a:t>
                      </a:r>
                    </a:p>
                  </a:txBody>
                  <a:tcPr/>
                </a:tc>
                <a:extLst>
                  <a:ext uri="{0D108BD9-81ED-4DB2-BD59-A6C34878D82A}">
                    <a16:rowId xmlns:a16="http://schemas.microsoft.com/office/drawing/2014/main" val="1119384262"/>
                  </a:ext>
                </a:extLst>
              </a:tr>
              <a:tr h="520289">
                <a:tc>
                  <a:txBody>
                    <a:bodyPr/>
                    <a:lstStyle/>
                    <a:p>
                      <a:r>
                        <a:rPr lang="en-US" dirty="0"/>
                        <a:t>Neural Network</a:t>
                      </a:r>
                    </a:p>
                  </a:txBody>
                  <a:tcPr/>
                </a:tc>
                <a:tc>
                  <a:txBody>
                    <a:bodyPr/>
                    <a:lstStyle/>
                    <a:p>
                      <a:r>
                        <a:rPr lang="en-US" dirty="0"/>
                        <a:t>0.939501</a:t>
                      </a:r>
                    </a:p>
                  </a:txBody>
                  <a:tcPr/>
                </a:tc>
                <a:tc>
                  <a:txBody>
                    <a:bodyPr/>
                    <a:lstStyle/>
                    <a:p>
                      <a:r>
                        <a:rPr lang="en-US" dirty="0"/>
                        <a:t>0.800829</a:t>
                      </a:r>
                    </a:p>
                  </a:txBody>
                  <a:tcPr/>
                </a:tc>
                <a:extLst>
                  <a:ext uri="{0D108BD9-81ED-4DB2-BD59-A6C34878D82A}">
                    <a16:rowId xmlns:a16="http://schemas.microsoft.com/office/drawing/2014/main" val="438588395"/>
                  </a:ext>
                </a:extLst>
              </a:tr>
            </a:tbl>
          </a:graphicData>
        </a:graphic>
      </p:graphicFrame>
      <p:sp>
        <p:nvSpPr>
          <p:cNvPr id="3" name="TextBox 2">
            <a:extLst>
              <a:ext uri="{FF2B5EF4-FFF2-40B4-BE49-F238E27FC236}">
                <a16:creationId xmlns:a16="http://schemas.microsoft.com/office/drawing/2014/main" id="{A0845369-09F1-AF9F-A83B-F8ADBB81E1A2}"/>
              </a:ext>
            </a:extLst>
          </p:cNvPr>
          <p:cNvSpPr txBox="1"/>
          <p:nvPr/>
        </p:nvSpPr>
        <p:spPr>
          <a:xfrm>
            <a:off x="749808" y="2484458"/>
            <a:ext cx="5047488" cy="88723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Selected Model:</a:t>
            </a:r>
            <a:r>
              <a:rPr lang="en-US" dirty="0"/>
              <a:t> Neural network</a:t>
            </a:r>
          </a:p>
          <a:p>
            <a:pPr marL="285750" indent="-285750">
              <a:lnSpc>
                <a:spcPct val="200000"/>
              </a:lnSpc>
              <a:buFont typeface="Arial" panose="020B0604020202020204" pitchFamily="34" charset="0"/>
              <a:buChar char="•"/>
            </a:pPr>
            <a:r>
              <a:rPr lang="en-US" dirty="0"/>
              <a:t>2 Hidden Layers with 8 nodes each</a:t>
            </a:r>
          </a:p>
        </p:txBody>
      </p:sp>
      <p:graphicFrame>
        <p:nvGraphicFramePr>
          <p:cNvPr id="4" name="Table 3">
            <a:extLst>
              <a:ext uri="{FF2B5EF4-FFF2-40B4-BE49-F238E27FC236}">
                <a16:creationId xmlns:a16="http://schemas.microsoft.com/office/drawing/2014/main" id="{A80A9E4D-2C88-52C3-806B-EE6A3A4689D9}"/>
              </a:ext>
            </a:extLst>
          </p:cNvPr>
          <p:cNvGraphicFramePr>
            <a:graphicFrameLocks noGrp="1"/>
          </p:cNvGraphicFramePr>
          <p:nvPr>
            <p:extLst>
              <p:ext uri="{D42A27DB-BD31-4B8C-83A1-F6EECF244321}">
                <p14:modId xmlns:p14="http://schemas.microsoft.com/office/powerpoint/2010/main" val="1325071671"/>
              </p:ext>
            </p:extLst>
          </p:nvPr>
        </p:nvGraphicFramePr>
        <p:xfrm>
          <a:off x="749808" y="3604014"/>
          <a:ext cx="4946903" cy="2280318"/>
        </p:xfrm>
        <a:graphic>
          <a:graphicData uri="http://schemas.openxmlformats.org/drawingml/2006/table">
            <a:tbl>
              <a:tblPr/>
              <a:tblGrid>
                <a:gridCol w="1959278">
                  <a:extLst>
                    <a:ext uri="{9D8B030D-6E8A-4147-A177-3AD203B41FA5}">
                      <a16:colId xmlns:a16="http://schemas.microsoft.com/office/drawing/2014/main" val="3119981070"/>
                    </a:ext>
                  </a:extLst>
                </a:gridCol>
                <a:gridCol w="995875">
                  <a:extLst>
                    <a:ext uri="{9D8B030D-6E8A-4147-A177-3AD203B41FA5}">
                      <a16:colId xmlns:a16="http://schemas.microsoft.com/office/drawing/2014/main" val="2537873033"/>
                    </a:ext>
                  </a:extLst>
                </a:gridCol>
                <a:gridCol w="995875">
                  <a:extLst>
                    <a:ext uri="{9D8B030D-6E8A-4147-A177-3AD203B41FA5}">
                      <a16:colId xmlns:a16="http://schemas.microsoft.com/office/drawing/2014/main" val="3036875268"/>
                    </a:ext>
                  </a:extLst>
                </a:gridCol>
                <a:gridCol w="995875">
                  <a:extLst>
                    <a:ext uri="{9D8B030D-6E8A-4147-A177-3AD203B41FA5}">
                      <a16:colId xmlns:a16="http://schemas.microsoft.com/office/drawing/2014/main" val="1070477232"/>
                    </a:ext>
                  </a:extLst>
                </a:gridCol>
              </a:tblGrid>
              <a:tr h="380053">
                <a:tc>
                  <a:txBody>
                    <a:bodyPr/>
                    <a:lstStyle/>
                    <a:p>
                      <a:pPr rtl="0" fontAlgn="b"/>
                      <a:endParaRPr lang="en-US" sz="800">
                        <a:effectLst/>
                        <a:latin typeface="Times New Roman" panose="02020603050405020304" pitchFamily="18" charset="0"/>
                        <a:cs typeface="Times New Roman" panose="02020603050405020304" pitchFamily="18" charset="0"/>
                      </a:endParaRP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Training</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Validation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rtl="0" fontAlgn="b"/>
                      <a:r>
                        <a:rPr lang="en-US" sz="800" b="1">
                          <a:effectLst/>
                          <a:latin typeface="Times New Roman" panose="02020603050405020304" pitchFamily="18" charset="0"/>
                          <a:cs typeface="Times New Roman" panose="02020603050405020304" pitchFamily="18" charset="0"/>
                        </a:rPr>
                        <a:t>Test</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041469589"/>
                  </a:ext>
                </a:extLst>
              </a:tr>
              <a:tr h="380053">
                <a:tc>
                  <a:txBody>
                    <a:bodyPr/>
                    <a:lstStyle/>
                    <a:p>
                      <a:pPr rtl="0" fontAlgn="b"/>
                      <a:r>
                        <a:rPr lang="en-US" sz="800" b="1">
                          <a:effectLst/>
                          <a:latin typeface="Times New Roman" panose="02020603050405020304" pitchFamily="18" charset="0"/>
                          <a:cs typeface="Times New Roman" panose="02020603050405020304" pitchFamily="18" charset="0"/>
                        </a:rPr>
                        <a:t>Total Accuracy</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0.9701597744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0.9395017794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232438200"/>
                  </a:ext>
                </a:extLst>
              </a:tr>
              <a:tr h="380053">
                <a:tc>
                  <a:txBody>
                    <a:bodyPr/>
                    <a:lstStyle/>
                    <a:p>
                      <a:pPr rtl="0" fontAlgn="b"/>
                      <a:r>
                        <a:rPr lang="en-US" sz="800" b="1" dirty="0">
                          <a:effectLst/>
                          <a:latin typeface="Times New Roman" panose="02020603050405020304" pitchFamily="18" charset="0"/>
                          <a:cs typeface="Times New Roman" panose="02020603050405020304" pitchFamily="18" charset="0"/>
                        </a:rPr>
                        <a:t>Accuracy of the 1 Prediction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0.8655834564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0.7897435897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0.8008298755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902596653"/>
                  </a:ext>
                </a:extLst>
              </a:tr>
              <a:tr h="380053">
                <a:tc>
                  <a:txBody>
                    <a:bodyPr/>
                    <a:lstStyle/>
                    <a:p>
                      <a:pPr rtl="0" fontAlgn="b"/>
                      <a:r>
                        <a:rPr lang="en-US" sz="800" b="1">
                          <a:effectLst/>
                          <a:latin typeface="Times New Roman" panose="02020603050405020304" pitchFamily="18" charset="0"/>
                          <a:cs typeface="Times New Roman" panose="02020603050405020304" pitchFamily="18" charset="0"/>
                        </a:rPr>
                        <a:t>Precision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0.9421221865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0.8369565217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0.8391304348</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3470054361"/>
                  </a:ext>
                </a:extLst>
              </a:tr>
              <a:tr h="380053">
                <a:tc>
                  <a:txBody>
                    <a:bodyPr/>
                    <a:lstStyle/>
                    <a:p>
                      <a:pPr rtl="0" fontAlgn="b"/>
                      <a:r>
                        <a:rPr lang="en-US" sz="800" b="1">
                          <a:effectLst/>
                          <a:latin typeface="Times New Roman" panose="02020603050405020304" pitchFamily="18" charset="0"/>
                          <a:cs typeface="Times New Roman" panose="02020603050405020304" pitchFamily="18" charset="0"/>
                        </a:rPr>
                        <a:t>Recall</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0.8655834564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0.7897435897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0.8008298755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AE576"/>
                    </a:solidFill>
                  </a:tcPr>
                </a:tc>
                <a:extLst>
                  <a:ext uri="{0D108BD9-81ED-4DB2-BD59-A6C34878D82A}">
                    <a16:rowId xmlns:a16="http://schemas.microsoft.com/office/drawing/2014/main" val="2567818939"/>
                  </a:ext>
                </a:extLst>
              </a:tr>
              <a:tr h="380053">
                <a:tc>
                  <a:txBody>
                    <a:bodyPr/>
                    <a:lstStyle/>
                    <a:p>
                      <a:pPr rtl="0" fontAlgn="b"/>
                      <a:r>
                        <a:rPr lang="en-US" sz="800" b="1">
                          <a:effectLst/>
                          <a:latin typeface="Times New Roman" panose="02020603050405020304" pitchFamily="18" charset="0"/>
                          <a:cs typeface="Times New Roman" panose="02020603050405020304" pitchFamily="18" charset="0"/>
                        </a:rPr>
                        <a:t>AUC</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0.9917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a:effectLst/>
                          <a:latin typeface="Times New Roman" panose="02020603050405020304" pitchFamily="18" charset="0"/>
                          <a:cs typeface="Times New Roman" panose="02020603050405020304" pitchFamily="18" charset="0"/>
                        </a:rPr>
                        <a:t>0.9715</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tc>
                  <a:txBody>
                    <a:bodyPr/>
                    <a:lstStyle/>
                    <a:p>
                      <a:pPr algn="r" rtl="0" fontAlgn="b"/>
                      <a:r>
                        <a:rPr lang="en-US" sz="800" dirty="0">
                          <a:effectLst/>
                          <a:latin typeface="Times New Roman" panose="02020603050405020304" pitchFamily="18" charset="0"/>
                          <a:cs typeface="Times New Roman" panose="02020603050405020304" pitchFamily="18" charset="0"/>
                        </a:rPr>
                        <a:t>0.9803</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E576"/>
                    </a:solidFill>
                  </a:tcPr>
                </a:tc>
                <a:extLst>
                  <a:ext uri="{0D108BD9-81ED-4DB2-BD59-A6C34878D82A}">
                    <a16:rowId xmlns:a16="http://schemas.microsoft.com/office/drawing/2014/main" val="2372461624"/>
                  </a:ext>
                </a:extLst>
              </a:tr>
            </a:tbl>
          </a:graphicData>
        </a:graphic>
      </p:graphicFrame>
      <p:pic>
        <p:nvPicPr>
          <p:cNvPr id="5" name="Audio Recording Dec 3, 2023 at 20:43:51">
            <a:hlinkClick r:id="" action="ppaction://media"/>
            <a:extLst>
              <a:ext uri="{FF2B5EF4-FFF2-40B4-BE49-F238E27FC236}">
                <a16:creationId xmlns:a16="http://schemas.microsoft.com/office/drawing/2014/main" id="{E65FE4E9-D078-BF23-C7D4-9573556E31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83700" y="71263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388</Words>
  <Application>Microsoft Macintosh PowerPoint</Application>
  <PresentationFormat>Widescreen</PresentationFormat>
  <Paragraphs>179</Paragraphs>
  <Slides>26</Slides>
  <Notes>26</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Noto Sans Symbols</vt:lpstr>
      <vt:lpstr>Arial</vt:lpstr>
      <vt:lpstr>Times New Roman</vt:lpstr>
      <vt:lpstr>Century Gothic</vt:lpstr>
      <vt:lpstr>Ion Boardroom</vt:lpstr>
      <vt:lpstr>Customer Churn</vt:lpstr>
      <vt:lpstr>Introduction</vt:lpstr>
      <vt:lpstr>Data Cleaning: Missing values</vt:lpstr>
      <vt:lpstr>Data Cleaning: Outliers</vt:lpstr>
      <vt:lpstr>Data Cleaning: Validation rows</vt:lpstr>
      <vt:lpstr>Data Exploration: Churn Vs No churn</vt:lpstr>
      <vt:lpstr>Data Exploration: Interesting Findings</vt:lpstr>
      <vt:lpstr>Data Exploration: Multivariate Scatter plot</vt:lpstr>
      <vt:lpstr>Model Selection</vt:lpstr>
      <vt:lpstr>Conclusion &amp; Business Findings</vt:lpstr>
      <vt:lpstr>Appendix</vt:lpstr>
      <vt:lpstr>Regression</vt:lpstr>
      <vt:lpstr>Regression</vt:lpstr>
      <vt:lpstr>Naïve Bayes</vt:lpstr>
      <vt:lpstr>Naïve Bayes</vt:lpstr>
      <vt:lpstr>Decision Tree</vt:lpstr>
      <vt:lpstr>Decision Tree</vt:lpstr>
      <vt:lpstr>Decision Tree</vt:lpstr>
      <vt:lpstr>Discriminate</vt:lpstr>
      <vt:lpstr>KNN</vt:lpstr>
      <vt:lpstr>KNN</vt:lpstr>
      <vt:lpstr>Neural Network</vt:lpstr>
      <vt:lpstr>Neural Network</vt:lpstr>
      <vt:lpstr>Neural Network</vt:lpstr>
      <vt:lpstr>Neural Network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dc:title>
  <dc:creator>Sarah Nelson</dc:creator>
  <cp:lastModifiedBy>Kamineni, Rohit</cp:lastModifiedBy>
  <cp:revision>4</cp:revision>
  <dcterms:created xsi:type="dcterms:W3CDTF">2023-12-02T19:56:49Z</dcterms:created>
  <dcterms:modified xsi:type="dcterms:W3CDTF">2023-12-04T01:44:11Z</dcterms:modified>
</cp:coreProperties>
</file>